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75" r:id="rId1"/>
  </p:sldMasterIdLst>
  <p:notesMasterIdLst>
    <p:notesMasterId r:id="rId19"/>
  </p:notesMasterIdLst>
  <p:sldIdLst>
    <p:sldId id="257" r:id="rId2"/>
    <p:sldId id="274" r:id="rId3"/>
    <p:sldId id="947" r:id="rId4"/>
    <p:sldId id="269" r:id="rId5"/>
    <p:sldId id="280" r:id="rId6"/>
    <p:sldId id="288" r:id="rId7"/>
    <p:sldId id="260" r:id="rId8"/>
    <p:sldId id="287" r:id="rId9"/>
    <p:sldId id="273" r:id="rId10"/>
    <p:sldId id="270" r:id="rId11"/>
    <p:sldId id="281" r:id="rId12"/>
    <p:sldId id="282" r:id="rId13"/>
    <p:sldId id="285" r:id="rId14"/>
    <p:sldId id="283" r:id="rId15"/>
    <p:sldId id="286" r:id="rId16"/>
    <p:sldId id="284" r:id="rId17"/>
    <p:sldId id="27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D61291-BBC7-DB86-B776-282BFD8634EA}" name="Klun, Carrie (She/Her/Hers) (MDH)" initials="KC((" userId="S::Carrie.Klun@state.mn.us::f2ba6c9b-4937-4fe5-9751-0733dc0af81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63" autoAdjust="0"/>
  </p:normalViewPr>
  <p:slideViewPr>
    <p:cSldViewPr snapToGrid="0" snapToObjects="1">
      <p:cViewPr varScale="1">
        <p:scale>
          <a:sx n="99" d="100"/>
          <a:sy n="99" d="100"/>
        </p:scale>
        <p:origin x="19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45A46-50A6-5744-8C74-A8D8C7F79DB4}" type="datetimeFigureOut">
              <a:rPr lang="en-US" smtClean="0"/>
              <a:t>10/11/2023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874DF4-168F-D94B-BF92-23E8F69D7685}" type="slidenum">
              <a:rPr lang="en-US" smtClean="0"/>
              <a:t>‹#›</a:t>
            </a:fld>
            <a:endParaRPr lang="en-US"/>
          </a:p>
        </p:txBody>
      </p:sp>
    </p:spTree>
    <p:extLst>
      <p:ext uri="{BB962C8B-B14F-4D97-AF65-F5344CB8AC3E}">
        <p14:creationId xmlns:p14="http://schemas.microsoft.com/office/powerpoint/2010/main" val="33405829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who is here- Clinics, public health/WIC, hospitals, other</a:t>
            </a:r>
          </a:p>
          <a:p>
            <a:r>
              <a:rPr lang="en-US" dirty="0"/>
              <a:t>Docs, nurses, LCs, doulas, nutritionists, PA, NP, other....</a:t>
            </a:r>
          </a:p>
          <a:p>
            <a:endParaRPr lang="en-US" dirty="0"/>
          </a:p>
        </p:txBody>
      </p:sp>
      <p:sp>
        <p:nvSpPr>
          <p:cNvPr id="4" name="Slide Number Placeholder 3"/>
          <p:cNvSpPr>
            <a:spLocks noGrp="1"/>
          </p:cNvSpPr>
          <p:nvPr>
            <p:ph type="sldNum" sz="quarter" idx="10"/>
          </p:nvPr>
        </p:nvSpPr>
        <p:spPr/>
        <p:txBody>
          <a:bodyPr/>
          <a:lstStyle/>
          <a:p>
            <a:fld id="{48874DF4-168F-D94B-BF92-23E8F69D7685}" type="slidenum">
              <a:rPr lang="en-US" smtClean="0"/>
              <a:t>2</a:t>
            </a:fld>
            <a:endParaRPr lang="en-US"/>
          </a:p>
        </p:txBody>
      </p:sp>
    </p:spTree>
    <p:extLst>
      <p:ext uri="{BB962C8B-B14F-4D97-AF65-F5344CB8AC3E}">
        <p14:creationId xmlns:p14="http://schemas.microsoft.com/office/powerpoint/2010/main" val="204949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Bathrooms are located on all levels of the Plaza, just down the hall to the left as you leave the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Windfeldt</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room, and straight back down the long hallway from the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Windfeldt</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room</a:t>
            </a:r>
          </a:p>
          <a:p>
            <a:pPr marL="0" marR="0">
              <a:lnSpc>
                <a:spcPct val="106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custom made drinks.</a:t>
            </a:r>
          </a:p>
          <a:p>
            <a:pPr marL="0" marR="0">
              <a:lnSpc>
                <a:spcPct val="106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Thursday</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Alfredo Pasta. Choice of Chicken or Shrimp and Broccoli. Served with a breadstick</a:t>
            </a:r>
          </a:p>
          <a:p>
            <a:pPr marL="0" marR="0">
              <a:lnSpc>
                <a:spcPct val="106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u="sng" kern="100" dirty="0">
                <a:effectLst/>
                <a:latin typeface="Calibri" panose="020F0502020204030204" pitchFamily="34" charset="0"/>
                <a:ea typeface="Calibri" panose="020F0502020204030204" pitchFamily="34" charset="0"/>
                <a:cs typeface="Times New Roman" panose="02020603050405020304" pitchFamily="18" charset="0"/>
              </a:rPr>
              <a:t>Friday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Sub Sandwiches, Pickle Pizza and Soup.</a:t>
            </a:r>
          </a:p>
          <a:p>
            <a:pPr marL="0" marR="0">
              <a:lnSpc>
                <a:spcPct val="106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8874DF4-168F-D94B-BF92-23E8F69D7685}" type="slidenum">
              <a:rPr lang="en-US" smtClean="0"/>
              <a:t>4</a:t>
            </a:fld>
            <a:endParaRPr lang="en-US"/>
          </a:p>
        </p:txBody>
      </p:sp>
    </p:spTree>
    <p:extLst>
      <p:ext uri="{BB962C8B-B14F-4D97-AF65-F5344CB8AC3E}">
        <p14:creationId xmlns:p14="http://schemas.microsoft.com/office/powerpoint/2010/main" val="253847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Poppins" panose="00000500000000000000" pitchFamily="2" charset="0"/>
                <a:cs typeface="Poppins" panose="00000500000000000000" pitchFamily="2" charset="0"/>
              </a:rPr>
              <a:t>Helping keep MBC sustainable</a:t>
            </a:r>
          </a:p>
        </p:txBody>
      </p:sp>
      <p:sp>
        <p:nvSpPr>
          <p:cNvPr id="4" name="Slide Number Placeholder 3"/>
          <p:cNvSpPr>
            <a:spLocks noGrp="1"/>
          </p:cNvSpPr>
          <p:nvPr>
            <p:ph type="sldNum" sz="quarter" idx="5"/>
          </p:nvPr>
        </p:nvSpPr>
        <p:spPr/>
        <p:txBody>
          <a:bodyPr/>
          <a:lstStyle/>
          <a:p>
            <a:fld id="{120C148A-AC0E-41B8-9406-3CD6F2A3D1A0}" type="slidenum">
              <a:rPr lang="en-US" smtClean="0"/>
              <a:t>6</a:t>
            </a:fld>
            <a:endParaRPr lang="en-US"/>
          </a:p>
        </p:txBody>
      </p:sp>
    </p:spTree>
    <p:extLst>
      <p:ext uri="{BB962C8B-B14F-4D97-AF65-F5344CB8AC3E}">
        <p14:creationId xmlns:p14="http://schemas.microsoft.com/office/powerpoint/2010/main" val="422009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 the end of the workshop there will be a drawing for some neat prizes…during which you’ll fill out your evaluations and then get your CEU certificate at the registration table on the way our after you hand in your evaluation.  For CERPS ( and RD credits)- need to put your email down and we will send certificate</a:t>
            </a:r>
            <a:endParaRPr lang="en-US" dirty="0"/>
          </a:p>
          <a:p>
            <a:endParaRPr lang="en-US" dirty="0"/>
          </a:p>
        </p:txBody>
      </p:sp>
      <p:sp>
        <p:nvSpPr>
          <p:cNvPr id="4" name="Slide Number Placeholder 3"/>
          <p:cNvSpPr>
            <a:spLocks noGrp="1"/>
          </p:cNvSpPr>
          <p:nvPr>
            <p:ph type="sldNum" sz="quarter" idx="10"/>
          </p:nvPr>
        </p:nvSpPr>
        <p:spPr/>
        <p:txBody>
          <a:bodyPr/>
          <a:lstStyle/>
          <a:p>
            <a:fld id="{48874DF4-168F-D94B-BF92-23E8F69D7685}" type="slidenum">
              <a:rPr lang="en-US" smtClean="0"/>
              <a:t>7</a:t>
            </a:fld>
            <a:endParaRPr lang="en-US"/>
          </a:p>
        </p:txBody>
      </p:sp>
    </p:spTree>
    <p:extLst>
      <p:ext uri="{BB962C8B-B14F-4D97-AF65-F5344CB8AC3E}">
        <p14:creationId xmlns:p14="http://schemas.microsoft.com/office/powerpoint/2010/main" val="1751856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Minigrants</a:t>
            </a:r>
            <a:r>
              <a:rPr lang="en-US" dirty="0"/>
              <a:t>: provider education, RN education, IBCLC education, employee lactation support, (nursing chair, refrigerator), postpartum support group, start an antenatal hand expression program</a:t>
            </a:r>
          </a:p>
        </p:txBody>
      </p:sp>
      <p:sp>
        <p:nvSpPr>
          <p:cNvPr id="4" name="Slide Number Placeholder 3"/>
          <p:cNvSpPr>
            <a:spLocks noGrp="1"/>
          </p:cNvSpPr>
          <p:nvPr>
            <p:ph type="sldNum" sz="quarter" idx="5"/>
          </p:nvPr>
        </p:nvSpPr>
        <p:spPr/>
        <p:txBody>
          <a:bodyPr/>
          <a:lstStyle/>
          <a:p>
            <a:fld id="{48874DF4-168F-D94B-BF92-23E8F69D7685}" type="slidenum">
              <a:rPr lang="en-US" smtClean="0"/>
              <a:t>14</a:t>
            </a:fld>
            <a:endParaRPr lang="en-US"/>
          </a:p>
        </p:txBody>
      </p:sp>
    </p:spTree>
    <p:extLst>
      <p:ext uri="{BB962C8B-B14F-4D97-AF65-F5344CB8AC3E}">
        <p14:creationId xmlns:p14="http://schemas.microsoft.com/office/powerpoint/2010/main" val="142848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48874DF4-168F-D94B-BF92-23E8F69D7685}" type="slidenum">
              <a:rPr lang="en-US" smtClean="0"/>
              <a:t>16</a:t>
            </a:fld>
            <a:endParaRPr lang="en-US"/>
          </a:p>
        </p:txBody>
      </p:sp>
    </p:spTree>
    <p:extLst>
      <p:ext uri="{BB962C8B-B14F-4D97-AF65-F5344CB8AC3E}">
        <p14:creationId xmlns:p14="http://schemas.microsoft.com/office/powerpoint/2010/main" val="848233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616C8C8-8631-8848-BFA7-F4C5524F518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16C8C8-8631-8848-BFA7-F4C5524F518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36CFD-A17D-044F-87F2-70875523BF19}"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16C8C8-8631-8848-BFA7-F4C5524F518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36CFD-A17D-044F-87F2-70875523BF1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16C8C8-8631-8848-BFA7-F4C5524F518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36CFD-A17D-044F-87F2-70875523BF1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628650" y="-1"/>
            <a:ext cx="7886700" cy="1216025"/>
          </a:xfrm>
          <a:noFill/>
        </p:spPr>
        <p:txBody>
          <a:bodyPr lIns="0" rIns="0">
            <a:normAutofit/>
          </a:bodyPr>
          <a:lstStyle>
            <a:lvl1pPr algn="r">
              <a:defRPr sz="27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628650" y="6356351"/>
            <a:ext cx="1018943" cy="365125"/>
          </a:xfrm>
        </p:spPr>
        <p:txBody>
          <a:bodyPr/>
          <a:lstStyle>
            <a:lvl1pPr>
              <a:defRPr>
                <a:solidFill>
                  <a:schemeClr val="bg1"/>
                </a:solidFill>
              </a:defRPr>
            </a:lvl1pPr>
          </a:lstStyle>
          <a:p>
            <a:fld id="{F4B91AA0-3BA7-4036-A3DA-317C6C4FFA29}" type="datetime1">
              <a:rPr lang="en-US" smtClean="0"/>
              <a:t>10/11/2023</a:t>
            </a:fld>
            <a:endParaRPr lang="en-US" dirty="0"/>
          </a:p>
        </p:txBody>
      </p:sp>
      <p:sp>
        <p:nvSpPr>
          <p:cNvPr id="7" name="Footer Placeholder 4"/>
          <p:cNvSpPr>
            <a:spLocks noGrp="1"/>
          </p:cNvSpPr>
          <p:nvPr>
            <p:ph type="ftr" sz="quarter" idx="3"/>
          </p:nvPr>
        </p:nvSpPr>
        <p:spPr bwMode="white">
          <a:xfrm>
            <a:off x="2476633" y="6356350"/>
            <a:ext cx="4190735" cy="365125"/>
          </a:xfrm>
          <a:prstGeom prst="rect">
            <a:avLst/>
          </a:prstGeom>
        </p:spPr>
        <p:txBody>
          <a:bodyPr anchor="ctr"/>
          <a:lstStyle>
            <a:lvl1pPr algn="ctr">
              <a:defRPr sz="900">
                <a:solidFill>
                  <a:schemeClr val="bg1"/>
                </a:solidFill>
              </a:defRPr>
            </a:lvl1pPr>
          </a:lstStyle>
          <a:p>
            <a:r>
              <a:rPr lang="en-US" dirty="0"/>
              <a:t>health.state.mn.us</a:t>
            </a:r>
          </a:p>
        </p:txBody>
      </p:sp>
      <p:sp>
        <p:nvSpPr>
          <p:cNvPr id="9" name="Slide Number Placeholder 5"/>
          <p:cNvSpPr>
            <a:spLocks noGrp="1"/>
          </p:cNvSpPr>
          <p:nvPr>
            <p:ph type="sldNum" sz="quarter" idx="12"/>
          </p:nvPr>
        </p:nvSpPr>
        <p:spPr bwMode="white">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4490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16C8C8-8631-8848-BFA7-F4C5524F518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36CFD-A17D-044F-87F2-70875523BF1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616C8C8-8631-8848-BFA7-F4C5524F518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36CFD-A17D-044F-87F2-70875523BF19}"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16C8C8-8631-8848-BFA7-F4C5524F518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616C8C8-8631-8848-BFA7-F4C5524F518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36CFD-A17D-044F-87F2-70875523BF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616C8C8-8631-8848-BFA7-F4C5524F518C}"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36CFD-A17D-044F-87F2-70875523BF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616C8C8-8631-8848-BFA7-F4C5524F518C}"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36CFD-A17D-044F-87F2-70875523BF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6C8C8-8631-8848-BFA7-F4C5524F518C}"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36CFD-A17D-044F-87F2-70875523BF1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16C8C8-8631-8848-BFA7-F4C5524F518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616C8C8-8631-8848-BFA7-F4C5524F518C}" type="datetimeFigureOut">
              <a:rPr lang="en-US" smtClean="0"/>
              <a:t>10/11/2023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ED536CFD-A17D-044F-87F2-70875523BF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 id="2147484487" r:id="rId12"/>
    <p:sldLayoutId id="2147484488" r:id="rId13"/>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nbreastfeedingcoalitio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ealth.state.mn.us/people/breastfeeding/recognition/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dli.mn.gov/newparent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bc41.wildapricot.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775" y="1146226"/>
            <a:ext cx="7553425" cy="2282773"/>
          </a:xfrm>
        </p:spPr>
        <p:txBody>
          <a:bodyPr>
            <a:normAutofit fontScale="90000"/>
          </a:bodyPr>
          <a:lstStyle/>
          <a:p>
            <a:br>
              <a:rPr lang="en-US" dirty="0">
                <a:solidFill>
                  <a:schemeClr val="tx1"/>
                </a:solidFill>
              </a:rPr>
            </a:br>
            <a:br>
              <a:rPr lang="en-US" dirty="0">
                <a:solidFill>
                  <a:schemeClr val="tx1"/>
                </a:solidFill>
              </a:rPr>
            </a:br>
            <a:r>
              <a:rPr lang="en-US" b="1" dirty="0">
                <a:solidFill>
                  <a:schemeClr val="tx1"/>
                </a:solidFill>
                <a:latin typeface="Aptos" panose="020B0004020202020204" pitchFamily="34" charset="0"/>
              </a:rPr>
              <a:t>MBC 2023 </a:t>
            </a:r>
            <a:br>
              <a:rPr lang="en-US" b="1" dirty="0">
                <a:solidFill>
                  <a:schemeClr val="tx1"/>
                </a:solidFill>
                <a:latin typeface="Aptos" panose="020B0004020202020204" pitchFamily="34" charset="0"/>
              </a:rPr>
            </a:br>
            <a:r>
              <a:rPr lang="en-US" b="1" dirty="0">
                <a:solidFill>
                  <a:schemeClr val="tx1"/>
                </a:solidFill>
                <a:latin typeface="Aptos" panose="020B0004020202020204" pitchFamily="34" charset="0"/>
              </a:rPr>
              <a:t>Annual Conference:</a:t>
            </a:r>
            <a:br>
              <a:rPr lang="en-US" b="1" dirty="0">
                <a:solidFill>
                  <a:schemeClr val="tx1"/>
                </a:solidFill>
                <a:latin typeface="Aptos" panose="020B0004020202020204" pitchFamily="34" charset="0"/>
              </a:rPr>
            </a:br>
            <a:r>
              <a:rPr lang="en-US" b="1" dirty="0">
                <a:solidFill>
                  <a:schemeClr val="tx1"/>
                </a:solidFill>
                <a:latin typeface="Aptos" panose="020B0004020202020204" pitchFamily="34" charset="0"/>
              </a:rPr>
              <a:t> Hot Topics in Lactation</a:t>
            </a:r>
          </a:p>
        </p:txBody>
      </p:sp>
      <p:sp>
        <p:nvSpPr>
          <p:cNvPr id="3" name="Subtitle 2"/>
          <p:cNvSpPr>
            <a:spLocks noGrp="1"/>
          </p:cNvSpPr>
          <p:nvPr>
            <p:ph type="subTitle" idx="1"/>
          </p:nvPr>
        </p:nvSpPr>
        <p:spPr>
          <a:xfrm>
            <a:off x="1058779" y="3599010"/>
            <a:ext cx="7008117" cy="798058"/>
          </a:xfrm>
        </p:spPr>
        <p:txBody>
          <a:bodyPr>
            <a:normAutofit lnSpcReduction="10000"/>
          </a:bodyPr>
          <a:lstStyle/>
          <a:p>
            <a:r>
              <a:rPr lang="en-US" sz="2400" dirty="0">
                <a:solidFill>
                  <a:srgbClr val="000000"/>
                </a:solidFill>
                <a:latin typeface="Aptos" panose="020B0004020202020204" pitchFamily="34" charset="0"/>
              </a:rPr>
              <a:t>October 12 - 13, 2023</a:t>
            </a:r>
          </a:p>
          <a:p>
            <a:r>
              <a:rPr lang="en-US" sz="2400" dirty="0">
                <a:solidFill>
                  <a:srgbClr val="000000"/>
                </a:solidFill>
                <a:latin typeface="Aptos" panose="020B0004020202020204" pitchFamily="34" charset="0"/>
              </a:rPr>
              <a:t>CentraCare Campus, St Cloud, MN</a:t>
            </a:r>
          </a:p>
          <a:p>
            <a:endParaRPr lang="en-US" sz="4600" dirty="0">
              <a:solidFill>
                <a:schemeClr val="tx1"/>
              </a:solidFill>
            </a:endParaRPr>
          </a:p>
          <a:p>
            <a:endParaRPr lang="en-US" sz="3600" i="1" dirty="0">
              <a:solidFill>
                <a:srgbClr val="000000"/>
              </a:solidFill>
            </a:endParaRPr>
          </a:p>
          <a:p>
            <a:endParaRPr lang="en-US" sz="3600" i="1" dirty="0">
              <a:solidFill>
                <a:srgbClr val="000000"/>
              </a:solidFill>
            </a:endParaRPr>
          </a:p>
        </p:txBody>
      </p:sp>
      <p:pic>
        <p:nvPicPr>
          <p:cNvPr id="4" name="Picture 3"/>
          <p:cNvPicPr>
            <a:picLocks noChangeAspect="1"/>
          </p:cNvPicPr>
          <p:nvPr/>
        </p:nvPicPr>
        <p:blipFill>
          <a:blip r:embed="rId2"/>
          <a:srcRect/>
          <a:stretch/>
        </p:blipFill>
        <p:spPr>
          <a:xfrm>
            <a:off x="5707781" y="5653541"/>
            <a:ext cx="2914174" cy="1002328"/>
          </a:xfrm>
          <a:prstGeom prst="rect">
            <a:avLst/>
          </a:prstGeom>
        </p:spPr>
      </p:pic>
    </p:spTree>
    <p:extLst>
      <p:ext uri="{BB962C8B-B14F-4D97-AF65-F5344CB8AC3E}">
        <p14:creationId xmlns:p14="http://schemas.microsoft.com/office/powerpoint/2010/main" val="208980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626222"/>
            <a:ext cx="8042276" cy="1252444"/>
          </a:xfrm>
        </p:spPr>
        <p:txBody>
          <a:bodyPr/>
          <a:lstStyle/>
          <a:p>
            <a:r>
              <a:rPr lang="en-US" sz="4800" dirty="0">
                <a:solidFill>
                  <a:schemeClr val="tx2"/>
                </a:solidFill>
                <a:latin typeface="Aptos" panose="020B0004020202020204" pitchFamily="34" charset="0"/>
              </a:rPr>
              <a:t>Thank you!</a:t>
            </a:r>
          </a:p>
        </p:txBody>
      </p:sp>
      <p:sp>
        <p:nvSpPr>
          <p:cNvPr id="5" name="Content Placeholder 4"/>
          <p:cNvSpPr>
            <a:spLocks noGrp="1"/>
          </p:cNvSpPr>
          <p:nvPr>
            <p:ph idx="1"/>
          </p:nvPr>
        </p:nvSpPr>
        <p:spPr>
          <a:xfrm>
            <a:off x="1203158" y="2093654"/>
            <a:ext cx="7651625" cy="2968308"/>
          </a:xfrm>
        </p:spPr>
        <p:txBody>
          <a:bodyPr>
            <a:normAutofit/>
          </a:bodyPr>
          <a:lstStyle/>
          <a:p>
            <a:pPr marL="0" indent="0">
              <a:buNone/>
            </a:pPr>
            <a:endParaRPr lang="en-US" sz="800" dirty="0">
              <a:solidFill>
                <a:srgbClr val="63593A"/>
              </a:solidFill>
              <a:latin typeface="Aptos" panose="020B0004020202020204" pitchFamily="34" charset="0"/>
            </a:endParaRPr>
          </a:p>
          <a:p>
            <a:r>
              <a:rPr lang="en-US" sz="3200" dirty="0">
                <a:solidFill>
                  <a:schemeClr val="accent1"/>
                </a:solidFill>
                <a:latin typeface="Aptos" panose="020B0004020202020204" pitchFamily="34" charset="0"/>
              </a:rPr>
              <a:t>MBC Event Planning Committee</a:t>
            </a:r>
          </a:p>
          <a:p>
            <a:r>
              <a:rPr lang="en-US" sz="3200" dirty="0">
                <a:solidFill>
                  <a:schemeClr val="accent1"/>
                </a:solidFill>
                <a:latin typeface="Aptos" panose="020B0004020202020204" pitchFamily="34" charset="0"/>
              </a:rPr>
              <a:t>Our event volunteers</a:t>
            </a:r>
          </a:p>
          <a:p>
            <a:r>
              <a:rPr lang="en-US" sz="3200" dirty="0">
                <a:solidFill>
                  <a:schemeClr val="accent1"/>
                </a:solidFill>
                <a:latin typeface="Aptos" panose="020B0004020202020204" pitchFamily="34" charset="0"/>
              </a:rPr>
              <a:t>All the speakers</a:t>
            </a:r>
          </a:p>
        </p:txBody>
      </p:sp>
      <p:pic>
        <p:nvPicPr>
          <p:cNvPr id="4" name="Picture 3">
            <a:extLst>
              <a:ext uri="{FF2B5EF4-FFF2-40B4-BE49-F238E27FC236}">
                <a16:creationId xmlns:a16="http://schemas.microsoft.com/office/drawing/2014/main" id="{7761459B-0DF5-BD3A-0D11-C4C280EA5C72}"/>
              </a:ext>
            </a:extLst>
          </p:cNvPr>
          <p:cNvPicPr>
            <a:picLocks noChangeAspect="1"/>
          </p:cNvPicPr>
          <p:nvPr/>
        </p:nvPicPr>
        <p:blipFill>
          <a:blip r:embed="rId2"/>
          <a:srcRect/>
          <a:stretch/>
        </p:blipFill>
        <p:spPr>
          <a:xfrm>
            <a:off x="5707781" y="5653541"/>
            <a:ext cx="2914174" cy="1002328"/>
          </a:xfrm>
          <a:prstGeom prst="rect">
            <a:avLst/>
          </a:prstGeom>
        </p:spPr>
      </p:pic>
    </p:spTree>
    <p:extLst>
      <p:ext uri="{BB962C8B-B14F-4D97-AF65-F5344CB8AC3E}">
        <p14:creationId xmlns:p14="http://schemas.microsoft.com/office/powerpoint/2010/main" val="147745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E8D4-7A53-F0FC-CB38-C71307C682FB}"/>
              </a:ext>
            </a:extLst>
          </p:cNvPr>
          <p:cNvSpPr>
            <a:spLocks noGrp="1"/>
          </p:cNvSpPr>
          <p:nvPr>
            <p:ph type="title"/>
          </p:nvPr>
        </p:nvSpPr>
        <p:spPr/>
        <p:txBody>
          <a:bodyPr/>
          <a:lstStyle/>
          <a:p>
            <a:r>
              <a:rPr lang="en-US" dirty="0">
                <a:latin typeface="Aptos" panose="020B0004020202020204" pitchFamily="34" charset="0"/>
              </a:rPr>
              <a:t>Minnesota’s Landscape</a:t>
            </a:r>
          </a:p>
        </p:txBody>
      </p:sp>
      <p:sp>
        <p:nvSpPr>
          <p:cNvPr id="3" name="Content Placeholder 2">
            <a:extLst>
              <a:ext uri="{FF2B5EF4-FFF2-40B4-BE49-F238E27FC236}">
                <a16:creationId xmlns:a16="http://schemas.microsoft.com/office/drawing/2014/main" id="{31A0B3C4-3988-91A9-9410-4BA192163113}"/>
              </a:ext>
            </a:extLst>
          </p:cNvPr>
          <p:cNvSpPr>
            <a:spLocks noGrp="1"/>
          </p:cNvSpPr>
          <p:nvPr>
            <p:ph idx="1"/>
          </p:nvPr>
        </p:nvSpPr>
        <p:spPr>
          <a:xfrm>
            <a:off x="549275" y="2175309"/>
            <a:ext cx="8042276" cy="3768292"/>
          </a:xfrm>
        </p:spPr>
        <p:txBody>
          <a:bodyPr>
            <a:normAutofit/>
          </a:bodyPr>
          <a:lstStyle/>
          <a:p>
            <a:r>
              <a:rPr lang="en-US" sz="3200" dirty="0">
                <a:latin typeface="Aptos" panose="020B0004020202020204" pitchFamily="34" charset="0"/>
              </a:rPr>
              <a:t>How are Minnesota families doing?</a:t>
            </a:r>
          </a:p>
          <a:p>
            <a:r>
              <a:rPr lang="en-US" sz="3200" dirty="0">
                <a:latin typeface="Aptos" panose="020B0004020202020204" pitchFamily="34" charset="0"/>
              </a:rPr>
              <a:t>What’s happening around Minnesota in breastfeeding and </a:t>
            </a:r>
            <a:r>
              <a:rPr lang="en-US" sz="3200" dirty="0" err="1">
                <a:latin typeface="Aptos" panose="020B0004020202020204" pitchFamily="34" charset="0"/>
              </a:rPr>
              <a:t>chestfeeding</a:t>
            </a:r>
            <a:r>
              <a:rPr lang="en-US" sz="3200" dirty="0">
                <a:latin typeface="Aptos" panose="020B0004020202020204" pitchFamily="34" charset="0"/>
              </a:rPr>
              <a:t> promotion and support?</a:t>
            </a:r>
          </a:p>
          <a:p>
            <a:r>
              <a:rPr lang="en-US" sz="3200" dirty="0">
                <a:latin typeface="Aptos" panose="020B0004020202020204" pitchFamily="34" charset="0"/>
              </a:rPr>
              <a:t>How can you be involved?</a:t>
            </a:r>
          </a:p>
        </p:txBody>
      </p:sp>
    </p:spTree>
    <p:extLst>
      <p:ext uri="{BB962C8B-B14F-4D97-AF65-F5344CB8AC3E}">
        <p14:creationId xmlns:p14="http://schemas.microsoft.com/office/powerpoint/2010/main" val="306384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1C48-7D55-BCCD-7F66-30FB8DE666FB}"/>
              </a:ext>
            </a:extLst>
          </p:cNvPr>
          <p:cNvSpPr>
            <a:spLocks noGrp="1"/>
          </p:cNvSpPr>
          <p:nvPr>
            <p:ph type="title"/>
          </p:nvPr>
        </p:nvSpPr>
        <p:spPr>
          <a:xfrm>
            <a:off x="549275" y="336884"/>
            <a:ext cx="8042276" cy="798898"/>
          </a:xfrm>
        </p:spPr>
        <p:txBody>
          <a:bodyPr/>
          <a:lstStyle/>
          <a:p>
            <a:r>
              <a:rPr lang="en-US" sz="4000" dirty="0">
                <a:latin typeface="Aptos" panose="020B0004020202020204" pitchFamily="34" charset="0"/>
              </a:rPr>
              <a:t>How are Minnesota families doing?</a:t>
            </a:r>
            <a:endParaRPr lang="en-US" sz="4000" dirty="0"/>
          </a:p>
        </p:txBody>
      </p:sp>
      <p:pic>
        <p:nvPicPr>
          <p:cNvPr id="6" name="slide2" descr="bf initiation by race and ethnicity">
            <a:extLst>
              <a:ext uri="{FF2B5EF4-FFF2-40B4-BE49-F238E27FC236}">
                <a16:creationId xmlns:a16="http://schemas.microsoft.com/office/drawing/2014/main" id="{CDEFC239-A731-A76E-E4CF-99CCDDCEE03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04" t="5248" r="21562" b="7424"/>
          <a:stretch/>
        </p:blipFill>
        <p:spPr>
          <a:xfrm>
            <a:off x="827772" y="1637569"/>
            <a:ext cx="7190071" cy="4794629"/>
          </a:xfrm>
          <a:prstGeom prst="rect">
            <a:avLst/>
          </a:prstGeom>
        </p:spPr>
      </p:pic>
      <p:pic>
        <p:nvPicPr>
          <p:cNvPr id="5" name="Picture 4">
            <a:extLst>
              <a:ext uri="{FF2B5EF4-FFF2-40B4-BE49-F238E27FC236}">
                <a16:creationId xmlns:a16="http://schemas.microsoft.com/office/drawing/2014/main" id="{1085C53D-48A7-52F1-D726-D0B6F29DFD5B}"/>
              </a:ext>
            </a:extLst>
          </p:cNvPr>
          <p:cNvPicPr>
            <a:picLocks noChangeAspect="1"/>
          </p:cNvPicPr>
          <p:nvPr/>
        </p:nvPicPr>
        <p:blipFill rotWithShape="1">
          <a:blip r:embed="rId3"/>
          <a:srcRect b="9729"/>
          <a:stretch/>
        </p:blipFill>
        <p:spPr>
          <a:xfrm>
            <a:off x="3947010" y="4832314"/>
            <a:ext cx="2867025" cy="1384332"/>
          </a:xfrm>
          <a:prstGeom prst="rect">
            <a:avLst/>
          </a:prstGeom>
        </p:spPr>
      </p:pic>
      <p:sp>
        <p:nvSpPr>
          <p:cNvPr id="7" name="TextBox 6">
            <a:extLst>
              <a:ext uri="{FF2B5EF4-FFF2-40B4-BE49-F238E27FC236}">
                <a16:creationId xmlns:a16="http://schemas.microsoft.com/office/drawing/2014/main" id="{6345BF97-EB9A-796A-8D03-732B62913AE8}"/>
              </a:ext>
            </a:extLst>
          </p:cNvPr>
          <p:cNvSpPr txBox="1"/>
          <p:nvPr/>
        </p:nvSpPr>
        <p:spPr>
          <a:xfrm>
            <a:off x="1761423" y="1246469"/>
            <a:ext cx="5322771" cy="369332"/>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Breastfeeding initiation in Minnesota 2012 - 2022</a:t>
            </a:r>
          </a:p>
        </p:txBody>
      </p:sp>
      <p:sp>
        <p:nvSpPr>
          <p:cNvPr id="8" name="TextBox 7">
            <a:extLst>
              <a:ext uri="{FF2B5EF4-FFF2-40B4-BE49-F238E27FC236}">
                <a16:creationId xmlns:a16="http://schemas.microsoft.com/office/drawing/2014/main" id="{636F33F5-2AC1-3AB0-59D8-F3B0462E0B9C}"/>
              </a:ext>
            </a:extLst>
          </p:cNvPr>
          <p:cNvSpPr txBox="1"/>
          <p:nvPr/>
        </p:nvSpPr>
        <p:spPr>
          <a:xfrm>
            <a:off x="6227546" y="6550223"/>
            <a:ext cx="2521818" cy="307777"/>
          </a:xfrm>
          <a:prstGeom prst="rect">
            <a:avLst/>
          </a:prstGeom>
          <a:noFill/>
        </p:spPr>
        <p:txBody>
          <a:bodyPr wrap="square" rtlCol="0">
            <a:spAutoFit/>
          </a:bodyPr>
          <a:lstStyle/>
          <a:p>
            <a:r>
              <a:rPr lang="en-US" sz="1400" b="1" dirty="0"/>
              <a:t>Source: MN Vital Records</a:t>
            </a:r>
          </a:p>
        </p:txBody>
      </p:sp>
      <p:cxnSp>
        <p:nvCxnSpPr>
          <p:cNvPr id="10" name="Straight Connector 9">
            <a:extLst>
              <a:ext uri="{FF2B5EF4-FFF2-40B4-BE49-F238E27FC236}">
                <a16:creationId xmlns:a16="http://schemas.microsoft.com/office/drawing/2014/main" id="{4E7800A2-4222-422C-A456-E413C46E444F}"/>
              </a:ext>
            </a:extLst>
          </p:cNvPr>
          <p:cNvCxnSpPr/>
          <p:nvPr/>
        </p:nvCxnSpPr>
        <p:spPr>
          <a:xfrm>
            <a:off x="1328286" y="2319688"/>
            <a:ext cx="6675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07AD7-737C-A964-37F5-0BD8CF2E4FA2}"/>
              </a:ext>
            </a:extLst>
          </p:cNvPr>
          <p:cNvCxnSpPr/>
          <p:nvPr/>
        </p:nvCxnSpPr>
        <p:spPr>
          <a:xfrm>
            <a:off x="1328285" y="3927107"/>
            <a:ext cx="676656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DED163B-872A-0AB8-BC1F-E4F9FDDBD37E}"/>
              </a:ext>
            </a:extLst>
          </p:cNvPr>
          <p:cNvSpPr/>
          <p:nvPr/>
        </p:nvSpPr>
        <p:spPr>
          <a:xfrm>
            <a:off x="731520" y="6063916"/>
            <a:ext cx="818147" cy="368280"/>
          </a:xfrm>
          <a:prstGeom prst="ellipse">
            <a:avLst/>
          </a:prstGeom>
          <a:no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56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1C48-7D55-BCCD-7F66-30FB8DE666FB}"/>
              </a:ext>
            </a:extLst>
          </p:cNvPr>
          <p:cNvSpPr>
            <a:spLocks noGrp="1"/>
          </p:cNvSpPr>
          <p:nvPr>
            <p:ph type="title"/>
          </p:nvPr>
        </p:nvSpPr>
        <p:spPr>
          <a:xfrm>
            <a:off x="549275" y="336884"/>
            <a:ext cx="8042276" cy="798898"/>
          </a:xfrm>
        </p:spPr>
        <p:txBody>
          <a:bodyPr/>
          <a:lstStyle/>
          <a:p>
            <a:r>
              <a:rPr lang="en-US" sz="4000" dirty="0">
                <a:latin typeface="Aptos" panose="020B0004020202020204" pitchFamily="34" charset="0"/>
              </a:rPr>
              <a:t>How are Minnesota families doing?</a:t>
            </a:r>
            <a:endParaRPr lang="en-US" sz="4000" dirty="0"/>
          </a:p>
        </p:txBody>
      </p:sp>
      <p:sp>
        <p:nvSpPr>
          <p:cNvPr id="7" name="TextBox 6">
            <a:extLst>
              <a:ext uri="{FF2B5EF4-FFF2-40B4-BE49-F238E27FC236}">
                <a16:creationId xmlns:a16="http://schemas.microsoft.com/office/drawing/2014/main" id="{6345BF97-EB9A-796A-8D03-732B62913AE8}"/>
              </a:ext>
            </a:extLst>
          </p:cNvPr>
          <p:cNvSpPr txBox="1"/>
          <p:nvPr/>
        </p:nvSpPr>
        <p:spPr>
          <a:xfrm>
            <a:off x="789272" y="1088660"/>
            <a:ext cx="5322771" cy="369332"/>
          </a:xfrm>
          <a:prstGeom prst="rect">
            <a:avLst/>
          </a:prstGeom>
          <a:noFill/>
        </p:spPr>
        <p:txBody>
          <a:bodyPr wrap="square" rtlCol="0">
            <a:spAutoFit/>
          </a:bodyPr>
          <a:lstStyle/>
          <a:p>
            <a:r>
              <a:rPr lang="en-US" dirty="0">
                <a:solidFill>
                  <a:schemeClr val="tx2"/>
                </a:solidFill>
                <a:latin typeface="Calibri" panose="020F0502020204030204" pitchFamily="34" charset="0"/>
                <a:cs typeface="Calibri" panose="020F0502020204030204" pitchFamily="34" charset="0"/>
              </a:rPr>
              <a:t>Breastfeeding at 2 months of age in Minnesota WIC</a:t>
            </a:r>
          </a:p>
        </p:txBody>
      </p:sp>
      <p:pic>
        <p:nvPicPr>
          <p:cNvPr id="16" name="slide2" descr="trend graph racesel">
            <a:extLst>
              <a:ext uri="{FF2B5EF4-FFF2-40B4-BE49-F238E27FC236}">
                <a16:creationId xmlns:a16="http://schemas.microsoft.com/office/drawing/2014/main" id="{4DE5A1C8-DB58-CA1A-72A5-856398786EF4}"/>
              </a:ext>
            </a:extLst>
          </p:cNvPr>
          <p:cNvPicPr>
            <a:picLocks noChangeAspect="1"/>
          </p:cNvPicPr>
          <p:nvPr/>
        </p:nvPicPr>
        <p:blipFill rotWithShape="1">
          <a:blip r:embed="rId2">
            <a:extLst>
              <a:ext uri="{28A0092B-C50C-407E-A947-70E740481C1C}">
                <a14:useLocalDpi xmlns:a14="http://schemas.microsoft.com/office/drawing/2010/main" val="0"/>
              </a:ext>
            </a:extLst>
          </a:blip>
          <a:srcRect t="4646" r="25489" b="4912"/>
          <a:stretch/>
        </p:blipFill>
        <p:spPr>
          <a:xfrm>
            <a:off x="394636" y="1509924"/>
            <a:ext cx="5798344" cy="5245889"/>
          </a:xfrm>
          <a:prstGeom prst="rect">
            <a:avLst/>
          </a:prstGeom>
        </p:spPr>
      </p:pic>
      <p:pic>
        <p:nvPicPr>
          <p:cNvPr id="5" name="Picture 4">
            <a:extLst>
              <a:ext uri="{FF2B5EF4-FFF2-40B4-BE49-F238E27FC236}">
                <a16:creationId xmlns:a16="http://schemas.microsoft.com/office/drawing/2014/main" id="{1085C53D-48A7-52F1-D726-D0B6F29DFD5B}"/>
              </a:ext>
            </a:extLst>
          </p:cNvPr>
          <p:cNvPicPr>
            <a:picLocks noChangeAspect="1"/>
          </p:cNvPicPr>
          <p:nvPr/>
        </p:nvPicPr>
        <p:blipFill rotWithShape="1">
          <a:blip r:embed="rId3"/>
          <a:srcRect b="9729"/>
          <a:stretch/>
        </p:blipFill>
        <p:spPr>
          <a:xfrm>
            <a:off x="5882339" y="2271599"/>
            <a:ext cx="2867025" cy="1384332"/>
          </a:xfrm>
          <a:prstGeom prst="rect">
            <a:avLst/>
          </a:prstGeom>
        </p:spPr>
      </p:pic>
      <p:sp>
        <p:nvSpPr>
          <p:cNvPr id="8" name="TextBox 7">
            <a:extLst>
              <a:ext uri="{FF2B5EF4-FFF2-40B4-BE49-F238E27FC236}">
                <a16:creationId xmlns:a16="http://schemas.microsoft.com/office/drawing/2014/main" id="{636F33F5-2AC1-3AB0-59D8-F3B0462E0B9C}"/>
              </a:ext>
            </a:extLst>
          </p:cNvPr>
          <p:cNvSpPr txBox="1"/>
          <p:nvPr/>
        </p:nvSpPr>
        <p:spPr>
          <a:xfrm>
            <a:off x="3147460" y="6367227"/>
            <a:ext cx="3147461" cy="307777"/>
          </a:xfrm>
          <a:prstGeom prst="rect">
            <a:avLst/>
          </a:prstGeom>
          <a:noFill/>
        </p:spPr>
        <p:txBody>
          <a:bodyPr wrap="square" rtlCol="0">
            <a:spAutoFit/>
          </a:bodyPr>
          <a:lstStyle/>
          <a:p>
            <a:r>
              <a:rPr lang="en-US" sz="1400" b="1" dirty="0"/>
              <a:t>Source: WIC Information System</a:t>
            </a:r>
          </a:p>
        </p:txBody>
      </p:sp>
    </p:spTree>
    <p:extLst>
      <p:ext uri="{BB962C8B-B14F-4D97-AF65-F5344CB8AC3E}">
        <p14:creationId xmlns:p14="http://schemas.microsoft.com/office/powerpoint/2010/main" val="350872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1C48-7D55-BCCD-7F66-30FB8DE666FB}"/>
              </a:ext>
            </a:extLst>
          </p:cNvPr>
          <p:cNvSpPr>
            <a:spLocks noGrp="1"/>
          </p:cNvSpPr>
          <p:nvPr>
            <p:ph type="title"/>
          </p:nvPr>
        </p:nvSpPr>
        <p:spPr>
          <a:xfrm>
            <a:off x="86627" y="336883"/>
            <a:ext cx="8504924" cy="875900"/>
          </a:xfrm>
        </p:spPr>
        <p:txBody>
          <a:bodyPr/>
          <a:lstStyle/>
          <a:p>
            <a:r>
              <a:rPr lang="en-US" sz="4000" dirty="0">
                <a:latin typeface="Aptos" panose="020B0004020202020204" pitchFamily="34" charset="0"/>
              </a:rPr>
              <a:t>What’s happening around Minnesota?</a:t>
            </a:r>
            <a:endParaRPr lang="en-US" sz="4000" dirty="0"/>
          </a:p>
        </p:txBody>
      </p:sp>
      <p:sp>
        <p:nvSpPr>
          <p:cNvPr id="3" name="Content Placeholder 2">
            <a:extLst>
              <a:ext uri="{FF2B5EF4-FFF2-40B4-BE49-F238E27FC236}">
                <a16:creationId xmlns:a16="http://schemas.microsoft.com/office/drawing/2014/main" id="{261B469D-544D-8359-00C2-DD649C9A1C86}"/>
              </a:ext>
            </a:extLst>
          </p:cNvPr>
          <p:cNvSpPr>
            <a:spLocks noGrp="1"/>
          </p:cNvSpPr>
          <p:nvPr>
            <p:ph idx="1"/>
          </p:nvPr>
        </p:nvSpPr>
        <p:spPr>
          <a:xfrm>
            <a:off x="549275" y="1520791"/>
            <a:ext cx="8042276" cy="4523873"/>
          </a:xfrm>
        </p:spPr>
        <p:txBody>
          <a:bodyPr>
            <a:normAutofit lnSpcReduction="10000"/>
          </a:bodyPr>
          <a:lstStyle/>
          <a:p>
            <a:pPr>
              <a:spcAft>
                <a:spcPts val="1200"/>
              </a:spcAft>
            </a:pPr>
            <a:r>
              <a:rPr lang="en-US" sz="3200" dirty="0">
                <a:latin typeface="Aptos" panose="020B0004020202020204" pitchFamily="34" charset="0"/>
              </a:rPr>
              <a:t>Minnesota Breastfeeding Coalition</a:t>
            </a:r>
          </a:p>
          <a:p>
            <a:pPr marL="349250" lvl="1" indent="0">
              <a:spcAft>
                <a:spcPts val="1200"/>
              </a:spcAft>
              <a:buNone/>
            </a:pPr>
            <a:r>
              <a:rPr lang="en-US" sz="3000" dirty="0">
                <a:latin typeface="Aptos" panose="020B0004020202020204" pitchFamily="34" charset="0"/>
                <a:hlinkClick r:id="rId3"/>
              </a:rPr>
              <a:t>mnbreastfeedingcoalition.org</a:t>
            </a:r>
            <a:endParaRPr lang="en-US" sz="3000" dirty="0">
              <a:latin typeface="Aptos" panose="020B0004020202020204" pitchFamily="34" charset="0"/>
            </a:endParaRPr>
          </a:p>
          <a:p>
            <a:pPr lvl="1">
              <a:spcAft>
                <a:spcPts val="1200"/>
              </a:spcAft>
            </a:pPr>
            <a:r>
              <a:rPr lang="en-US" sz="3000" dirty="0">
                <a:latin typeface="Aptos" panose="020B0004020202020204" pitchFamily="34" charset="0"/>
              </a:rPr>
              <a:t>Ten Step Learning Collaborative</a:t>
            </a:r>
          </a:p>
          <a:p>
            <a:pPr lvl="1">
              <a:spcAft>
                <a:spcPts val="1200"/>
              </a:spcAft>
            </a:pPr>
            <a:r>
              <a:rPr lang="en-US" sz="3000" dirty="0">
                <a:latin typeface="Aptos" panose="020B0004020202020204" pitchFamily="34" charset="0"/>
              </a:rPr>
              <a:t>Recent one-time funding</a:t>
            </a:r>
          </a:p>
          <a:p>
            <a:pPr lvl="2">
              <a:spcAft>
                <a:spcPts val="1200"/>
              </a:spcAft>
            </a:pPr>
            <a:r>
              <a:rPr lang="en-US" sz="2800" dirty="0">
                <a:latin typeface="Aptos" panose="020B0004020202020204" pitchFamily="34" charset="0"/>
              </a:rPr>
              <a:t>Perinatal experiences study</a:t>
            </a:r>
          </a:p>
          <a:p>
            <a:pPr lvl="2">
              <a:spcAft>
                <a:spcPts val="1200"/>
              </a:spcAft>
            </a:pPr>
            <a:r>
              <a:rPr lang="en-US" sz="2800" dirty="0">
                <a:latin typeface="Aptos" panose="020B0004020202020204" pitchFamily="34" charset="0"/>
              </a:rPr>
              <a:t>13 </a:t>
            </a:r>
            <a:r>
              <a:rPr lang="en-US" sz="2800" dirty="0" err="1">
                <a:latin typeface="Aptos" panose="020B0004020202020204" pitchFamily="34" charset="0"/>
              </a:rPr>
              <a:t>Minigrants</a:t>
            </a:r>
            <a:r>
              <a:rPr lang="en-US" sz="2800" dirty="0">
                <a:latin typeface="Aptos" panose="020B0004020202020204" pitchFamily="34" charset="0"/>
              </a:rPr>
              <a:t> to birthing facilities</a:t>
            </a:r>
          </a:p>
          <a:p>
            <a:pPr lvl="2">
              <a:spcAft>
                <a:spcPts val="1200"/>
              </a:spcAft>
            </a:pPr>
            <a:r>
              <a:rPr lang="en-US" sz="2800" dirty="0" err="1">
                <a:latin typeface="Aptos" panose="020B0004020202020204" pitchFamily="34" charset="0"/>
              </a:rPr>
              <a:t>Zipmilk</a:t>
            </a:r>
            <a:endParaRPr lang="en-US" sz="2800" dirty="0">
              <a:latin typeface="Aptos" panose="020B0004020202020204" pitchFamily="34" charset="0"/>
            </a:endParaRPr>
          </a:p>
        </p:txBody>
      </p:sp>
    </p:spTree>
    <p:extLst>
      <p:ext uri="{BB962C8B-B14F-4D97-AF65-F5344CB8AC3E}">
        <p14:creationId xmlns:p14="http://schemas.microsoft.com/office/powerpoint/2010/main" val="284141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1C48-7D55-BCCD-7F66-30FB8DE666FB}"/>
              </a:ext>
            </a:extLst>
          </p:cNvPr>
          <p:cNvSpPr>
            <a:spLocks noGrp="1"/>
          </p:cNvSpPr>
          <p:nvPr>
            <p:ph type="title"/>
          </p:nvPr>
        </p:nvSpPr>
        <p:spPr>
          <a:xfrm>
            <a:off x="86627" y="336883"/>
            <a:ext cx="8504924" cy="875900"/>
          </a:xfrm>
        </p:spPr>
        <p:txBody>
          <a:bodyPr/>
          <a:lstStyle/>
          <a:p>
            <a:r>
              <a:rPr lang="en-US" sz="4000" dirty="0">
                <a:latin typeface="Aptos" panose="020B0004020202020204" pitchFamily="34" charset="0"/>
              </a:rPr>
              <a:t>What’s happening around Minnesota?</a:t>
            </a:r>
            <a:endParaRPr lang="en-US" sz="4000" dirty="0"/>
          </a:p>
        </p:txBody>
      </p:sp>
      <p:sp>
        <p:nvSpPr>
          <p:cNvPr id="3" name="Content Placeholder 2">
            <a:extLst>
              <a:ext uri="{FF2B5EF4-FFF2-40B4-BE49-F238E27FC236}">
                <a16:creationId xmlns:a16="http://schemas.microsoft.com/office/drawing/2014/main" id="{261B469D-544D-8359-00C2-DD649C9A1C86}"/>
              </a:ext>
            </a:extLst>
          </p:cNvPr>
          <p:cNvSpPr>
            <a:spLocks noGrp="1"/>
          </p:cNvSpPr>
          <p:nvPr>
            <p:ph idx="1"/>
          </p:nvPr>
        </p:nvSpPr>
        <p:spPr>
          <a:xfrm>
            <a:off x="549275" y="1819175"/>
            <a:ext cx="8042276" cy="4225490"/>
          </a:xfrm>
        </p:spPr>
        <p:txBody>
          <a:bodyPr>
            <a:normAutofit/>
          </a:bodyPr>
          <a:lstStyle/>
          <a:p>
            <a:r>
              <a:rPr lang="en-US" sz="3200" dirty="0">
                <a:latin typeface="Aptos" panose="020B0004020202020204" pitchFamily="34" charset="0"/>
              </a:rPr>
              <a:t>Minnesota Breastfeeding Coalition</a:t>
            </a:r>
          </a:p>
          <a:p>
            <a:pPr lvl="1">
              <a:lnSpc>
                <a:spcPct val="150000"/>
              </a:lnSpc>
            </a:pPr>
            <a:r>
              <a:rPr lang="en-US" sz="3000" dirty="0">
                <a:latin typeface="Aptos" panose="020B0004020202020204" pitchFamily="34" charset="0"/>
              </a:rPr>
              <a:t>NextGen</a:t>
            </a:r>
          </a:p>
          <a:p>
            <a:pPr lvl="1">
              <a:lnSpc>
                <a:spcPct val="150000"/>
              </a:lnSpc>
            </a:pPr>
            <a:r>
              <a:rPr lang="en-US" sz="3000" dirty="0">
                <a:latin typeface="Aptos" panose="020B0004020202020204" pitchFamily="34" charset="0"/>
              </a:rPr>
              <a:t>Education events</a:t>
            </a:r>
          </a:p>
          <a:p>
            <a:pPr lvl="1">
              <a:lnSpc>
                <a:spcPct val="150000"/>
              </a:lnSpc>
              <a:spcAft>
                <a:spcPts val="1200"/>
              </a:spcAft>
            </a:pPr>
            <a:r>
              <a:rPr lang="en-US" sz="3000" dirty="0">
                <a:latin typeface="Aptos" panose="020B0004020202020204" pitchFamily="34" charset="0"/>
              </a:rPr>
              <a:t>Local coalitions</a:t>
            </a:r>
          </a:p>
        </p:txBody>
      </p:sp>
    </p:spTree>
    <p:extLst>
      <p:ext uri="{BB962C8B-B14F-4D97-AF65-F5344CB8AC3E}">
        <p14:creationId xmlns:p14="http://schemas.microsoft.com/office/powerpoint/2010/main" val="1115116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1C48-7D55-BCCD-7F66-30FB8DE666FB}"/>
              </a:ext>
            </a:extLst>
          </p:cNvPr>
          <p:cNvSpPr>
            <a:spLocks noGrp="1"/>
          </p:cNvSpPr>
          <p:nvPr>
            <p:ph type="title"/>
          </p:nvPr>
        </p:nvSpPr>
        <p:spPr>
          <a:xfrm>
            <a:off x="0" y="336883"/>
            <a:ext cx="8884118" cy="1001029"/>
          </a:xfrm>
        </p:spPr>
        <p:txBody>
          <a:bodyPr/>
          <a:lstStyle/>
          <a:p>
            <a:r>
              <a:rPr lang="en-US" sz="4000" dirty="0">
                <a:latin typeface="Aptos" panose="020B0004020202020204" pitchFamily="34" charset="0"/>
              </a:rPr>
              <a:t>What’s happening around Minnesota?</a:t>
            </a:r>
            <a:endParaRPr lang="en-US" sz="4000" dirty="0"/>
          </a:p>
        </p:txBody>
      </p:sp>
      <p:sp>
        <p:nvSpPr>
          <p:cNvPr id="3" name="Content Placeholder 2">
            <a:extLst>
              <a:ext uri="{FF2B5EF4-FFF2-40B4-BE49-F238E27FC236}">
                <a16:creationId xmlns:a16="http://schemas.microsoft.com/office/drawing/2014/main" id="{261B469D-544D-8359-00C2-DD649C9A1C86}"/>
              </a:ext>
            </a:extLst>
          </p:cNvPr>
          <p:cNvSpPr>
            <a:spLocks noGrp="1"/>
          </p:cNvSpPr>
          <p:nvPr>
            <p:ph idx="1"/>
          </p:nvPr>
        </p:nvSpPr>
        <p:spPr>
          <a:xfrm>
            <a:off x="549275" y="1607419"/>
            <a:ext cx="8042276" cy="4572000"/>
          </a:xfrm>
        </p:spPr>
        <p:txBody>
          <a:bodyPr>
            <a:normAutofit fontScale="85000" lnSpcReduction="10000"/>
          </a:bodyPr>
          <a:lstStyle/>
          <a:p>
            <a:r>
              <a:rPr lang="en-US" sz="3200" dirty="0">
                <a:latin typeface="Aptos" panose="020B0004020202020204" pitchFamily="34" charset="0"/>
              </a:rPr>
              <a:t>MDH WIC Program</a:t>
            </a:r>
          </a:p>
          <a:p>
            <a:pPr lvl="1"/>
            <a:r>
              <a:rPr lang="en-US" sz="3000" dirty="0">
                <a:latin typeface="Aptos" panose="020B0004020202020204" pitchFamily="34" charset="0"/>
              </a:rPr>
              <a:t>Promoting Equity in Lactation grants</a:t>
            </a:r>
          </a:p>
          <a:p>
            <a:pPr lvl="1"/>
            <a:r>
              <a:rPr lang="en-US" sz="3000" dirty="0">
                <a:latin typeface="Aptos" panose="020B0004020202020204" pitchFamily="34" charset="0"/>
              </a:rPr>
              <a:t>WIC Lactation Continuing Education</a:t>
            </a:r>
          </a:p>
          <a:p>
            <a:pPr lvl="1"/>
            <a:r>
              <a:rPr lang="en-US" sz="3000" dirty="0">
                <a:latin typeface="Aptos" panose="020B0004020202020204" pitchFamily="34" charset="0"/>
              </a:rPr>
              <a:t>Designated Breastfeeding Experts (DBEs)</a:t>
            </a:r>
          </a:p>
          <a:p>
            <a:pPr marL="349250" lvl="2" indent="-349250">
              <a:spcBef>
                <a:spcPts val="2000"/>
              </a:spcBef>
            </a:pPr>
            <a:r>
              <a:rPr lang="en-US" sz="3200" dirty="0">
                <a:latin typeface="Aptos" panose="020B0004020202020204" pitchFamily="34" charset="0"/>
              </a:rPr>
              <a:t>MDH Breastfeeding-Friendly Recognition Programs </a:t>
            </a:r>
            <a:r>
              <a:rPr lang="en-US" sz="3200" dirty="0">
                <a:latin typeface="Aptos" panose="020B0004020202020204" pitchFamily="34" charset="0"/>
                <a:hlinkClick r:id="rId3"/>
              </a:rPr>
              <a:t>www.health.state.mn.us/people/breastfeeding/recognition/index.html</a:t>
            </a:r>
            <a:endParaRPr lang="en-US" sz="3200" dirty="0">
              <a:latin typeface="Aptos" panose="020B0004020202020204" pitchFamily="34" charset="0"/>
            </a:endParaRPr>
          </a:p>
          <a:p>
            <a:pPr marL="349250" lvl="2" indent="-349250">
              <a:spcBef>
                <a:spcPts val="2000"/>
              </a:spcBef>
            </a:pPr>
            <a:r>
              <a:rPr lang="en-US" sz="3200" dirty="0">
                <a:latin typeface="Aptos" panose="020B0004020202020204" pitchFamily="34" charset="0"/>
              </a:rPr>
              <a:t>SHIP: Statewide Health Improvement Partnership</a:t>
            </a:r>
          </a:p>
          <a:p>
            <a:pPr marL="349250" lvl="2" indent="-349250">
              <a:spcBef>
                <a:spcPts val="2000"/>
              </a:spcBef>
            </a:pPr>
            <a:r>
              <a:rPr lang="en-US" sz="3200" dirty="0">
                <a:latin typeface="Aptos" panose="020B0004020202020204" pitchFamily="34" charset="0"/>
              </a:rPr>
              <a:t>Department of Labor and Industry </a:t>
            </a:r>
            <a:r>
              <a:rPr lang="en-US" sz="1800" dirty="0">
                <a:effectLst/>
                <a:latin typeface="Segoe UI" panose="020B0502040204020203" pitchFamily="34" charset="0"/>
                <a:hlinkClick r:id="rId4"/>
              </a:rPr>
              <a:t>www.dli.mn.gov/newparents </a:t>
            </a:r>
            <a:endParaRPr lang="en-US" sz="3200" dirty="0">
              <a:latin typeface="Aptos" panose="020B0004020202020204" pitchFamily="34" charset="0"/>
            </a:endParaRPr>
          </a:p>
        </p:txBody>
      </p:sp>
    </p:spTree>
    <p:extLst>
      <p:ext uri="{BB962C8B-B14F-4D97-AF65-F5344CB8AC3E}">
        <p14:creationId xmlns:p14="http://schemas.microsoft.com/office/powerpoint/2010/main" val="2407643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you be involved?</a:t>
            </a:r>
          </a:p>
        </p:txBody>
      </p:sp>
      <p:sp>
        <p:nvSpPr>
          <p:cNvPr id="3" name="Content Placeholder 2"/>
          <p:cNvSpPr>
            <a:spLocks noGrp="1"/>
          </p:cNvSpPr>
          <p:nvPr>
            <p:ph idx="1"/>
          </p:nvPr>
        </p:nvSpPr>
        <p:spPr>
          <a:xfrm>
            <a:off x="291784" y="1600201"/>
            <a:ext cx="8633377" cy="4343400"/>
          </a:xfrm>
        </p:spPr>
        <p:txBody>
          <a:bodyPr/>
          <a:lstStyle/>
          <a:p>
            <a:pPr marL="0" indent="0">
              <a:buNone/>
            </a:pPr>
            <a:endParaRPr lang="en-US" dirty="0"/>
          </a:p>
          <a:p>
            <a:pPr marL="0" indent="0">
              <a:buNone/>
            </a:pPr>
            <a:r>
              <a:rPr lang="en-US" b="1" dirty="0">
                <a:solidFill>
                  <a:schemeClr val="tx2"/>
                </a:solidFill>
              </a:rPr>
              <a:t>“Never doubt that a small group</a:t>
            </a:r>
          </a:p>
          <a:p>
            <a:pPr marL="0" indent="0">
              <a:buNone/>
            </a:pPr>
            <a:r>
              <a:rPr lang="en-US" b="1" dirty="0">
                <a:solidFill>
                  <a:schemeClr val="tx2"/>
                </a:solidFill>
              </a:rPr>
              <a:t>  of thoughtful, committed citizens </a:t>
            </a:r>
          </a:p>
          <a:p>
            <a:pPr marL="0" indent="0">
              <a:buNone/>
            </a:pPr>
            <a:r>
              <a:rPr lang="en-US" b="1" dirty="0">
                <a:solidFill>
                  <a:schemeClr val="tx2"/>
                </a:solidFill>
              </a:rPr>
              <a:t>  can change the world. </a:t>
            </a:r>
          </a:p>
          <a:p>
            <a:pPr marL="0" indent="0">
              <a:buNone/>
            </a:pPr>
            <a:endParaRPr lang="en-US" sz="800" b="1" dirty="0">
              <a:solidFill>
                <a:schemeClr val="tx2"/>
              </a:solidFill>
            </a:endParaRPr>
          </a:p>
          <a:p>
            <a:pPr marL="0" indent="0">
              <a:buNone/>
            </a:pPr>
            <a:r>
              <a:rPr lang="en-US" b="1" dirty="0">
                <a:solidFill>
                  <a:schemeClr val="tx2"/>
                </a:solidFill>
              </a:rPr>
              <a:t>  Indeed, it is the only thing </a:t>
            </a:r>
          </a:p>
          <a:p>
            <a:pPr marL="0" indent="0">
              <a:buNone/>
            </a:pPr>
            <a:r>
              <a:rPr lang="en-US" b="1" dirty="0">
                <a:solidFill>
                  <a:schemeClr val="tx2"/>
                </a:solidFill>
              </a:rPr>
              <a:t>  that ever has.” – Margaret Mead</a:t>
            </a:r>
          </a:p>
        </p:txBody>
      </p:sp>
      <p:pic>
        <p:nvPicPr>
          <p:cNvPr id="8" name="Picture 7"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4521" y="2141407"/>
            <a:ext cx="2971016" cy="3802194"/>
          </a:xfrm>
          <a:prstGeom prst="rect">
            <a:avLst/>
          </a:prstGeom>
        </p:spPr>
      </p:pic>
    </p:spTree>
    <p:extLst>
      <p:ext uri="{BB962C8B-B14F-4D97-AF65-F5344CB8AC3E}">
        <p14:creationId xmlns:p14="http://schemas.microsoft.com/office/powerpoint/2010/main" val="3921785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WELCOME!</a:t>
            </a:r>
          </a:p>
        </p:txBody>
      </p:sp>
      <p:sp>
        <p:nvSpPr>
          <p:cNvPr id="3" name="Content Placeholder 2"/>
          <p:cNvSpPr>
            <a:spLocks noGrp="1"/>
          </p:cNvSpPr>
          <p:nvPr>
            <p:ph idx="1"/>
          </p:nvPr>
        </p:nvSpPr>
        <p:spPr>
          <a:xfrm>
            <a:off x="1039527" y="1878665"/>
            <a:ext cx="7552023" cy="3565987"/>
          </a:xfrm>
        </p:spPr>
        <p:txBody>
          <a:bodyPr>
            <a:normAutofit/>
          </a:bodyPr>
          <a:lstStyle/>
          <a:p>
            <a:pPr marL="0" indent="0">
              <a:buNone/>
            </a:pPr>
            <a:r>
              <a:rPr lang="en-US" sz="3200" dirty="0">
                <a:latin typeface="Aptos" panose="020B0004020202020204" pitchFamily="34" charset="0"/>
              </a:rPr>
              <a:t>Returning Attendees</a:t>
            </a:r>
            <a:endParaRPr lang="en-US" sz="800" dirty="0">
              <a:latin typeface="Aptos" panose="020B0004020202020204" pitchFamily="34" charset="0"/>
            </a:endParaRPr>
          </a:p>
          <a:p>
            <a:pPr marL="0" indent="0">
              <a:buNone/>
            </a:pPr>
            <a:r>
              <a:rPr lang="en-US" sz="3200" dirty="0">
                <a:latin typeface="Aptos" panose="020B0004020202020204" pitchFamily="34" charset="0"/>
              </a:rPr>
              <a:t>First Time Attendees</a:t>
            </a:r>
            <a:endParaRPr lang="en-US" sz="800" dirty="0">
              <a:latin typeface="Aptos" panose="020B0004020202020204" pitchFamily="34" charset="0"/>
            </a:endParaRPr>
          </a:p>
          <a:p>
            <a:pPr marL="0" indent="0">
              <a:buNone/>
            </a:pPr>
            <a:r>
              <a:rPr lang="en-US" sz="3200" dirty="0">
                <a:latin typeface="Aptos" panose="020B0004020202020204" pitchFamily="34" charset="0"/>
              </a:rPr>
              <a:t>MBC Members</a:t>
            </a:r>
          </a:p>
          <a:p>
            <a:pPr marL="0" indent="0">
              <a:buNone/>
            </a:pPr>
            <a:r>
              <a:rPr lang="en-US" sz="3200" dirty="0">
                <a:latin typeface="Aptos" panose="020B0004020202020204" pitchFamily="34" charset="0"/>
              </a:rPr>
              <a:t>Speakers</a:t>
            </a:r>
          </a:p>
          <a:p>
            <a:pPr marL="0" indent="0">
              <a:buNone/>
            </a:pPr>
            <a:r>
              <a:rPr lang="en-US" sz="3200" dirty="0">
                <a:latin typeface="Aptos" panose="020B0004020202020204" pitchFamily="34" charset="0"/>
              </a:rPr>
              <a:t>Sponsors</a:t>
            </a:r>
          </a:p>
          <a:p>
            <a:pPr marL="0" indent="0">
              <a:buNone/>
            </a:pPr>
            <a:endParaRPr lang="en-US" dirty="0"/>
          </a:p>
        </p:txBody>
      </p:sp>
      <p:pic>
        <p:nvPicPr>
          <p:cNvPr id="5" name="Picture 4" descr="images-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7036" y="1878664"/>
            <a:ext cx="3048475" cy="3565987"/>
          </a:xfrm>
          <a:prstGeom prst="rect">
            <a:avLst/>
          </a:prstGeom>
        </p:spPr>
      </p:pic>
    </p:spTree>
    <p:extLst>
      <p:ext uri="{BB962C8B-B14F-4D97-AF65-F5344CB8AC3E}">
        <p14:creationId xmlns:p14="http://schemas.microsoft.com/office/powerpoint/2010/main" val="354513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D5E6B-BA20-4E0F-A261-DCF1C2495B97}"/>
              </a:ext>
            </a:extLst>
          </p:cNvPr>
          <p:cNvSpPr>
            <a:spLocks noGrp="1"/>
          </p:cNvSpPr>
          <p:nvPr>
            <p:ph type="title"/>
          </p:nvPr>
        </p:nvSpPr>
        <p:spPr>
          <a:xfrm>
            <a:off x="628650" y="-1"/>
            <a:ext cx="7886700" cy="914401"/>
          </a:xfrm>
        </p:spPr>
        <p:txBody>
          <a:bodyPr/>
          <a:lstStyle/>
          <a:p>
            <a:r>
              <a:rPr lang="en-US" dirty="0">
                <a:solidFill>
                  <a:schemeClr val="accent4">
                    <a:lumMod val="60000"/>
                    <a:lumOff val="40000"/>
                  </a:schemeClr>
                </a:solidFill>
              </a:rPr>
              <a:t>Land Acknowledgement </a:t>
            </a:r>
          </a:p>
        </p:txBody>
      </p:sp>
      <p:sp>
        <p:nvSpPr>
          <p:cNvPr id="3" name="Content Placeholder 2">
            <a:extLst>
              <a:ext uri="{FF2B5EF4-FFF2-40B4-BE49-F238E27FC236}">
                <a16:creationId xmlns:a16="http://schemas.microsoft.com/office/drawing/2014/main" id="{19BE1B36-76EC-421C-9D78-173C5636FC9C}"/>
              </a:ext>
            </a:extLst>
          </p:cNvPr>
          <p:cNvSpPr>
            <a:spLocks noGrp="1"/>
          </p:cNvSpPr>
          <p:nvPr>
            <p:ph sz="quarter" idx="10"/>
          </p:nvPr>
        </p:nvSpPr>
        <p:spPr>
          <a:xfrm>
            <a:off x="288758" y="1216024"/>
            <a:ext cx="8566484" cy="5641976"/>
          </a:xfrm>
        </p:spPr>
        <p:txBody>
          <a:bodyPr>
            <a:normAutofit fontScale="47500" lnSpcReduction="20000"/>
          </a:bodyPr>
          <a:lstStyle/>
          <a:p>
            <a:pPr marL="0" indent="0">
              <a:lnSpc>
                <a:spcPct val="170000"/>
              </a:lnSpc>
              <a:spcBef>
                <a:spcPts val="1200"/>
              </a:spcBef>
              <a:buNone/>
            </a:pPr>
            <a:r>
              <a:rPr lang="en-US" sz="3400" dirty="0">
                <a:latin typeface="Aptos" panose="020B0004020202020204" pitchFamily="34" charset="0"/>
              </a:rPr>
              <a:t>Every community owes its existence and vitality to generations from around the world who contributed their hopes, dreams, and energy to making the history that led to this moment. Some were brought here against their will, some were drawn to leave their distant homes in hope of a better life, and some have lived on this land for more generations than can be counted. Truth and acknowledgment are critical to building mutual respect and connection across all barriers of heritage and difference. </a:t>
            </a:r>
          </a:p>
          <a:p>
            <a:pPr marL="0" indent="0">
              <a:lnSpc>
                <a:spcPct val="170000"/>
              </a:lnSpc>
              <a:spcBef>
                <a:spcPts val="1200"/>
              </a:spcBef>
              <a:buNone/>
            </a:pPr>
            <a:r>
              <a:rPr lang="en-US" sz="3400" dirty="0">
                <a:latin typeface="Aptos" panose="020B0004020202020204" pitchFamily="34" charset="0"/>
              </a:rPr>
              <a:t>We begin this effort to acknowledge what has been buried by honoring the truth. We are standing on the ancestral lands of the Dakota people. We want to acknowledge the Dakota, the Ojibwe, the Ho Chunk, and the other nations of people who also called this place home. We pay respects to their elders past and present. Please take a moment to consider the treaties made by the Tribal nations that entitle non-Native people to live and work on traditional Native lands. Consider the many legacies of violence, displacement, migration, and settlement that bring us together here today. Please join us in uncovering such truths at any and all public events.* </a:t>
            </a:r>
          </a:p>
          <a:p>
            <a:pPr marL="0" indent="0">
              <a:buNone/>
            </a:pPr>
            <a:r>
              <a:rPr lang="en-US" sz="1700" dirty="0"/>
              <a:t>*This is the acknowledgment given in the USDAC Honor Native Land Guide – edited to reflect this space by Shannon </a:t>
            </a:r>
            <a:r>
              <a:rPr lang="en-US" sz="1700" dirty="0" err="1"/>
              <a:t>Geshick</a:t>
            </a:r>
            <a:r>
              <a:rPr lang="en-US" sz="1700" dirty="0"/>
              <a:t>, MTAG, Executive Director Minnesota Indian Affairs Council</a:t>
            </a:r>
          </a:p>
        </p:txBody>
      </p:sp>
    </p:spTree>
    <p:extLst>
      <p:ext uri="{BB962C8B-B14F-4D97-AF65-F5344CB8AC3E}">
        <p14:creationId xmlns:p14="http://schemas.microsoft.com/office/powerpoint/2010/main" val="65501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Housekeeping</a:t>
            </a:r>
          </a:p>
        </p:txBody>
      </p:sp>
      <p:sp>
        <p:nvSpPr>
          <p:cNvPr id="5" name="Content Placeholder 4"/>
          <p:cNvSpPr>
            <a:spLocks noGrp="1"/>
          </p:cNvSpPr>
          <p:nvPr>
            <p:ph idx="1"/>
          </p:nvPr>
        </p:nvSpPr>
        <p:spPr>
          <a:xfrm>
            <a:off x="720877" y="231006"/>
            <a:ext cx="7706535" cy="6314173"/>
          </a:xfrm>
        </p:spPr>
        <p:txBody>
          <a:bodyPr>
            <a:normAutofit fontScale="92500" lnSpcReduction="10000"/>
          </a:bodyPr>
          <a:lstStyle/>
          <a:p>
            <a:pPr marL="0" indent="0">
              <a:buNone/>
            </a:pPr>
            <a:endParaRPr lang="en-US" sz="900" dirty="0"/>
          </a:p>
          <a:p>
            <a:pPr marL="0" indent="0">
              <a:buNone/>
            </a:pPr>
            <a:endParaRPr lang="en-US" sz="800" dirty="0"/>
          </a:p>
          <a:p>
            <a:pPr marL="0" indent="0">
              <a:buNone/>
            </a:pPr>
            <a:endParaRPr lang="en-US" sz="800" dirty="0">
              <a:solidFill>
                <a:srgbClr val="63593A"/>
              </a:solidFill>
            </a:endParaRPr>
          </a:p>
          <a:p>
            <a:pPr marL="0" indent="0">
              <a:buNone/>
            </a:pPr>
            <a:endParaRPr lang="en-US" sz="800" dirty="0">
              <a:solidFill>
                <a:srgbClr val="63593A"/>
              </a:solidFill>
            </a:endParaRPr>
          </a:p>
          <a:p>
            <a:pPr marL="285750" indent="-285750">
              <a:buFont typeface="Arial" panose="020B0604020202020204" pitchFamily="34" charset="0"/>
              <a:buChar char="•"/>
            </a:pPr>
            <a:r>
              <a:rPr lang="en-US" sz="3600" dirty="0">
                <a:solidFill>
                  <a:schemeClr val="tx2"/>
                </a:solidFill>
                <a:latin typeface="Aptos" panose="020B0004020202020204" pitchFamily="34" charset="0"/>
              </a:rPr>
              <a:t>Restrooms</a:t>
            </a:r>
          </a:p>
          <a:p>
            <a:pPr marL="285750" indent="-285750">
              <a:buFont typeface="Arial" panose="020B0604020202020204" pitchFamily="34" charset="0"/>
              <a:buChar char="•"/>
            </a:pPr>
            <a:r>
              <a:rPr lang="en-US" sz="3600" dirty="0">
                <a:solidFill>
                  <a:schemeClr val="tx2"/>
                </a:solidFill>
                <a:latin typeface="Aptos" panose="020B0004020202020204" pitchFamily="34" charset="0"/>
              </a:rPr>
              <a:t>Lactation Space</a:t>
            </a:r>
          </a:p>
          <a:p>
            <a:pPr marL="285750" indent="-285750">
              <a:buFont typeface="Arial" panose="020B0604020202020204" pitchFamily="34" charset="0"/>
              <a:buChar char="•"/>
            </a:pPr>
            <a:r>
              <a:rPr lang="en-US" sz="3600" dirty="0">
                <a:solidFill>
                  <a:schemeClr val="tx2"/>
                </a:solidFill>
                <a:latin typeface="Aptos" panose="020B0004020202020204" pitchFamily="34" charset="0"/>
              </a:rPr>
              <a:t>Meals</a:t>
            </a:r>
          </a:p>
          <a:p>
            <a:pPr marL="285750" indent="-285750">
              <a:buFont typeface="Arial" panose="020B0604020202020204" pitchFamily="34" charset="0"/>
              <a:buChar char="•"/>
            </a:pPr>
            <a:r>
              <a:rPr lang="en-US" sz="3600" dirty="0">
                <a:solidFill>
                  <a:schemeClr val="tx2"/>
                </a:solidFill>
                <a:latin typeface="Aptos" panose="020B0004020202020204" pitchFamily="34" charset="0"/>
              </a:rPr>
              <a:t>Bistro </a:t>
            </a:r>
          </a:p>
          <a:p>
            <a:pPr marL="622300" lvl="1" indent="-285750">
              <a:buFont typeface="Arial" panose="020B0604020202020204" pitchFamily="34" charset="0"/>
              <a:buChar char="•"/>
            </a:pPr>
            <a:r>
              <a:rPr lang="en-US" sz="3300" dirty="0">
                <a:solidFill>
                  <a:schemeClr val="accent6">
                    <a:lumMod val="50000"/>
                  </a:schemeClr>
                </a:solidFill>
                <a:latin typeface="Aptos" panose="020B0004020202020204" pitchFamily="34" charset="0"/>
              </a:rPr>
              <a:t>custom-made drinks</a:t>
            </a:r>
          </a:p>
          <a:p>
            <a:pPr marL="622300" lvl="1" indent="-285750">
              <a:buFont typeface="Arial" panose="020B0604020202020204" pitchFamily="34" charset="0"/>
              <a:buChar char="•"/>
            </a:pPr>
            <a:r>
              <a:rPr lang="en-US" sz="3300" dirty="0">
                <a:solidFill>
                  <a:schemeClr val="accent6">
                    <a:lumMod val="50000"/>
                  </a:schemeClr>
                </a:solidFill>
                <a:latin typeface="Aptos" panose="020B0004020202020204" pitchFamily="34" charset="0"/>
              </a:rPr>
              <a:t>Thursday: Alfredo pasta</a:t>
            </a:r>
          </a:p>
          <a:p>
            <a:pPr marL="622300" lvl="1" indent="-285750">
              <a:buFont typeface="Arial" panose="020B0604020202020204" pitchFamily="34" charset="0"/>
              <a:buChar char="•"/>
            </a:pPr>
            <a:r>
              <a:rPr lang="en-US" sz="3300" dirty="0">
                <a:solidFill>
                  <a:schemeClr val="accent6">
                    <a:lumMod val="50000"/>
                  </a:schemeClr>
                </a:solidFill>
                <a:latin typeface="Aptos" panose="020B0004020202020204" pitchFamily="34" charset="0"/>
              </a:rPr>
              <a:t>Friday: Sub Sandwiches, Pickle Pizza and soup</a:t>
            </a:r>
          </a:p>
          <a:p>
            <a:pPr marL="622300" lvl="1" indent="-285750">
              <a:buFont typeface="Arial" panose="020B0604020202020204" pitchFamily="34" charset="0"/>
              <a:buChar char="•"/>
            </a:pPr>
            <a:endParaRPr lang="en-US" sz="3400" dirty="0">
              <a:solidFill>
                <a:srgbClr val="63593A"/>
              </a:solidFill>
            </a:endParaRPr>
          </a:p>
          <a:p>
            <a:pPr marL="0" indent="0" algn="ctr">
              <a:buNone/>
            </a:pPr>
            <a:endParaRPr lang="en-US" dirty="0"/>
          </a:p>
        </p:txBody>
      </p:sp>
      <p:pic>
        <p:nvPicPr>
          <p:cNvPr id="3" name="Picture 2" descr="Breastfeed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646" y="1567962"/>
            <a:ext cx="2916836" cy="2881835"/>
          </a:xfrm>
          <a:prstGeom prst="rect">
            <a:avLst/>
          </a:prstGeom>
        </p:spPr>
      </p:pic>
    </p:spTree>
    <p:extLst>
      <p:ext uri="{BB962C8B-B14F-4D97-AF65-F5344CB8AC3E}">
        <p14:creationId xmlns:p14="http://schemas.microsoft.com/office/powerpoint/2010/main" val="79163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BD6E-2CF4-746C-D2B8-21E9934E2078}"/>
              </a:ext>
            </a:extLst>
          </p:cNvPr>
          <p:cNvSpPr>
            <a:spLocks noGrp="1"/>
          </p:cNvSpPr>
          <p:nvPr>
            <p:ph type="title"/>
          </p:nvPr>
        </p:nvSpPr>
        <p:spPr/>
        <p:txBody>
          <a:bodyPr/>
          <a:lstStyle/>
          <a:p>
            <a:r>
              <a:rPr lang="en-US" dirty="0">
                <a:latin typeface="Aptos" panose="020B0004020202020204" pitchFamily="34" charset="0"/>
              </a:rPr>
              <a:t>Agenda</a:t>
            </a:r>
          </a:p>
        </p:txBody>
      </p:sp>
      <p:sp>
        <p:nvSpPr>
          <p:cNvPr id="3" name="Content Placeholder 2">
            <a:extLst>
              <a:ext uri="{FF2B5EF4-FFF2-40B4-BE49-F238E27FC236}">
                <a16:creationId xmlns:a16="http://schemas.microsoft.com/office/drawing/2014/main" id="{952AD459-A42C-7C3C-2412-864D88DDCD72}"/>
              </a:ext>
            </a:extLst>
          </p:cNvPr>
          <p:cNvSpPr>
            <a:spLocks noGrp="1"/>
          </p:cNvSpPr>
          <p:nvPr>
            <p:ph idx="1"/>
          </p:nvPr>
        </p:nvSpPr>
        <p:spPr>
          <a:xfrm>
            <a:off x="385011" y="1600201"/>
            <a:ext cx="8206540" cy="4343400"/>
          </a:xfrm>
        </p:spPr>
        <p:txBody>
          <a:bodyPr>
            <a:normAutofit fontScale="92500"/>
          </a:bodyPr>
          <a:lstStyle/>
          <a:p>
            <a:r>
              <a:rPr lang="en-US" sz="3600" dirty="0">
                <a:solidFill>
                  <a:schemeClr val="tx2"/>
                </a:solidFill>
                <a:latin typeface="Aptos" panose="020B0004020202020204" pitchFamily="34" charset="0"/>
              </a:rPr>
              <a:t>Silent Auction (Thursday)</a:t>
            </a:r>
          </a:p>
          <a:p>
            <a:pPr lvl="1"/>
            <a:r>
              <a:rPr lang="en-US" sz="2800" dirty="0">
                <a:solidFill>
                  <a:schemeClr val="tx2"/>
                </a:solidFill>
                <a:latin typeface="Aptos" panose="020B0004020202020204" pitchFamily="34" charset="0"/>
              </a:rPr>
              <a:t>Bidding closes at 3:10</a:t>
            </a:r>
          </a:p>
          <a:p>
            <a:pPr lvl="1"/>
            <a:r>
              <a:rPr lang="en-US" sz="2800" dirty="0">
                <a:solidFill>
                  <a:schemeClr val="tx2"/>
                </a:solidFill>
                <a:latin typeface="Aptos" panose="020B0004020202020204" pitchFamily="34" charset="0"/>
              </a:rPr>
              <a:t>Pick up at end of day (4 p.m.)</a:t>
            </a:r>
          </a:p>
          <a:p>
            <a:pPr lvl="1"/>
            <a:r>
              <a:rPr lang="en-US" sz="2800" dirty="0">
                <a:solidFill>
                  <a:schemeClr val="tx2"/>
                </a:solidFill>
                <a:latin typeface="Aptos" panose="020B0004020202020204" pitchFamily="34" charset="0"/>
              </a:rPr>
              <a:t>Pay by cash, check, credit card</a:t>
            </a:r>
          </a:p>
          <a:p>
            <a:r>
              <a:rPr lang="en-US" sz="3600" dirty="0">
                <a:solidFill>
                  <a:schemeClr val="tx2"/>
                </a:solidFill>
                <a:latin typeface="Aptos" panose="020B0004020202020204" pitchFamily="34" charset="0"/>
              </a:rPr>
              <a:t>Lactation Trivia Night Thursday 6:30 – 8:30</a:t>
            </a:r>
          </a:p>
          <a:p>
            <a:r>
              <a:rPr lang="en-US" sz="3600" dirty="0">
                <a:solidFill>
                  <a:schemeClr val="tx2"/>
                </a:solidFill>
                <a:latin typeface="Aptos" panose="020B0004020202020204" pitchFamily="34" charset="0"/>
              </a:rPr>
              <a:t>Door prizes – end of day Friday (1:30 p.m.)</a:t>
            </a:r>
          </a:p>
        </p:txBody>
      </p:sp>
      <p:pic>
        <p:nvPicPr>
          <p:cNvPr id="4" name="Picture 3">
            <a:extLst>
              <a:ext uri="{FF2B5EF4-FFF2-40B4-BE49-F238E27FC236}">
                <a16:creationId xmlns:a16="http://schemas.microsoft.com/office/drawing/2014/main" id="{A798E084-C686-9AF3-6C08-A20F141FE87F}"/>
              </a:ext>
            </a:extLst>
          </p:cNvPr>
          <p:cNvPicPr>
            <a:picLocks noChangeAspect="1"/>
          </p:cNvPicPr>
          <p:nvPr/>
        </p:nvPicPr>
        <p:blipFill>
          <a:blip r:embed="rId2"/>
          <a:srcRect/>
          <a:stretch/>
        </p:blipFill>
        <p:spPr>
          <a:xfrm>
            <a:off x="5707781" y="5653541"/>
            <a:ext cx="2914174" cy="1002328"/>
          </a:xfrm>
          <a:prstGeom prst="rect">
            <a:avLst/>
          </a:prstGeom>
        </p:spPr>
      </p:pic>
    </p:spTree>
    <p:extLst>
      <p:ext uri="{BB962C8B-B14F-4D97-AF65-F5344CB8AC3E}">
        <p14:creationId xmlns:p14="http://schemas.microsoft.com/office/powerpoint/2010/main" val="185359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365C55-F906-4482-B8ED-8FDB0F0105E0}"/>
              </a:ext>
            </a:extLst>
          </p:cNvPr>
          <p:cNvSpPr>
            <a:spLocks noGrp="1"/>
          </p:cNvSpPr>
          <p:nvPr>
            <p:ph type="title"/>
          </p:nvPr>
        </p:nvSpPr>
        <p:spPr>
          <a:xfrm>
            <a:off x="1028700" y="1078154"/>
            <a:ext cx="7421963" cy="775252"/>
          </a:xfrm>
        </p:spPr>
        <p:txBody>
          <a:bodyPr>
            <a:normAutofit fontScale="90000"/>
          </a:bodyPr>
          <a:lstStyle/>
          <a:p>
            <a:r>
              <a:rPr lang="en-US" sz="3000" dirty="0">
                <a:solidFill>
                  <a:schemeClr val="tx2"/>
                </a:solidFill>
                <a:latin typeface="Poppins" panose="00000500000000000000" pitchFamily="2" charset="0"/>
                <a:cs typeface="Poppins" panose="00000500000000000000" pitchFamily="2" charset="0"/>
              </a:rPr>
              <a:t>Become a member of the MBC </a:t>
            </a:r>
            <a:br>
              <a:rPr lang="en-US" sz="3000" dirty="0">
                <a:solidFill>
                  <a:schemeClr val="tx2"/>
                </a:solidFill>
                <a:latin typeface="Poppins" panose="00000500000000000000" pitchFamily="2" charset="0"/>
                <a:cs typeface="Poppins" panose="00000500000000000000" pitchFamily="2" charset="0"/>
              </a:rPr>
            </a:br>
            <a:r>
              <a:rPr lang="en-US" sz="3000" dirty="0">
                <a:solidFill>
                  <a:schemeClr val="tx2"/>
                </a:solidFill>
                <a:latin typeface="Poppins" panose="00000500000000000000" pitchFamily="2" charset="0"/>
                <a:cs typeface="Poppins" panose="00000500000000000000" pitchFamily="2" charset="0"/>
              </a:rPr>
              <a:t>Expanded Categories</a:t>
            </a:r>
          </a:p>
        </p:txBody>
      </p:sp>
      <p:sp>
        <p:nvSpPr>
          <p:cNvPr id="2" name="TextBox 1">
            <a:extLst>
              <a:ext uri="{FF2B5EF4-FFF2-40B4-BE49-F238E27FC236}">
                <a16:creationId xmlns:a16="http://schemas.microsoft.com/office/drawing/2014/main" id="{25FCFE1F-473C-4AEE-801C-5116A70064DA}"/>
              </a:ext>
            </a:extLst>
          </p:cNvPr>
          <p:cNvSpPr txBox="1"/>
          <p:nvPr/>
        </p:nvSpPr>
        <p:spPr>
          <a:xfrm>
            <a:off x="432581" y="2499653"/>
            <a:ext cx="2250831" cy="2585323"/>
          </a:xfrm>
          <a:prstGeom prst="rect">
            <a:avLst/>
          </a:prstGeom>
          <a:noFill/>
        </p:spPr>
        <p:txBody>
          <a:bodyPr wrap="square" rtlCol="0">
            <a:spAutoFit/>
          </a:bodyPr>
          <a:lstStyle/>
          <a:p>
            <a:r>
              <a:rPr lang="en-US" sz="1350" b="1" dirty="0">
                <a:solidFill>
                  <a:srgbClr val="284981"/>
                </a:solidFill>
                <a:latin typeface="Poppins" panose="00000500000000000000" pitchFamily="2" charset="0"/>
                <a:cs typeface="Poppins" panose="00000500000000000000" pitchFamily="2" charset="0"/>
              </a:rPr>
              <a:t>Individual</a:t>
            </a:r>
          </a:p>
          <a:p>
            <a:r>
              <a:rPr lang="en-US" sz="1350" dirty="0">
                <a:solidFill>
                  <a:srgbClr val="333333"/>
                </a:solidFill>
                <a:latin typeface="Poppins" panose="00000500000000000000" pitchFamily="2" charset="0"/>
                <a:cs typeface="Poppins" panose="00000500000000000000" pitchFamily="2" charset="0"/>
              </a:rPr>
              <a:t>Persons who attend workshops, help plan events, participate in special projects, contribute to MBC subcommittees or teams, hold a leadership role, or simply contribute financially to the future of MBC</a:t>
            </a:r>
            <a:endParaRPr lang="en-US" sz="1350" dirty="0">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9AFC02C4-22F2-4221-8332-BCFBEBC9685C}"/>
              </a:ext>
            </a:extLst>
          </p:cNvPr>
          <p:cNvSpPr txBox="1"/>
          <p:nvPr/>
        </p:nvSpPr>
        <p:spPr>
          <a:xfrm>
            <a:off x="3344594" y="2497895"/>
            <a:ext cx="2250831" cy="2377574"/>
          </a:xfrm>
          <a:prstGeom prst="rect">
            <a:avLst/>
          </a:prstGeom>
          <a:noFill/>
        </p:spPr>
        <p:txBody>
          <a:bodyPr wrap="square" rtlCol="0">
            <a:spAutoFit/>
          </a:bodyPr>
          <a:lstStyle/>
          <a:p>
            <a:r>
              <a:rPr lang="en-US" sz="1350" b="1" dirty="0">
                <a:solidFill>
                  <a:srgbClr val="284981"/>
                </a:solidFill>
                <a:latin typeface="Poppins" panose="00000500000000000000" pitchFamily="2" charset="0"/>
                <a:cs typeface="Poppins" panose="00000500000000000000" pitchFamily="2" charset="0"/>
              </a:rPr>
              <a:t>Nonprofit</a:t>
            </a:r>
          </a:p>
          <a:p>
            <a:r>
              <a:rPr lang="en-US" sz="1350" dirty="0">
                <a:solidFill>
                  <a:srgbClr val="333333"/>
                </a:solidFill>
                <a:latin typeface="Poppins" panose="00000500000000000000" pitchFamily="2" charset="0"/>
                <a:cs typeface="Poppins" panose="00000500000000000000" pitchFamily="2" charset="0"/>
              </a:rPr>
              <a:t>Organizations that have the 501c3 or other similar status and are committed to MBC's mission and purpose. MBC cannot accept financial support from organizations connected to the formula industry</a:t>
            </a:r>
            <a:endParaRPr lang="en-US" sz="1350" dirty="0">
              <a:latin typeface="Poppins" panose="00000500000000000000" pitchFamily="2" charset="0"/>
              <a:cs typeface="Poppins" panose="00000500000000000000" pitchFamily="2" charset="0"/>
            </a:endParaRPr>
          </a:p>
        </p:txBody>
      </p:sp>
      <p:sp>
        <p:nvSpPr>
          <p:cNvPr id="15" name="TextBox 14">
            <a:extLst>
              <a:ext uri="{FF2B5EF4-FFF2-40B4-BE49-F238E27FC236}">
                <a16:creationId xmlns:a16="http://schemas.microsoft.com/office/drawing/2014/main" id="{C8ECB994-E82D-4C7F-9E0F-F8AB57FA7330}"/>
              </a:ext>
            </a:extLst>
          </p:cNvPr>
          <p:cNvSpPr txBox="1"/>
          <p:nvPr/>
        </p:nvSpPr>
        <p:spPr>
          <a:xfrm>
            <a:off x="6028006" y="2518579"/>
            <a:ext cx="2250831" cy="2377574"/>
          </a:xfrm>
          <a:prstGeom prst="rect">
            <a:avLst/>
          </a:prstGeom>
          <a:noFill/>
        </p:spPr>
        <p:txBody>
          <a:bodyPr wrap="square" rtlCol="0">
            <a:spAutoFit/>
          </a:bodyPr>
          <a:lstStyle/>
          <a:p>
            <a:r>
              <a:rPr lang="en-US" sz="1350" b="1" dirty="0">
                <a:solidFill>
                  <a:srgbClr val="284981"/>
                </a:solidFill>
                <a:latin typeface="Poppins" panose="00000500000000000000" pitchFamily="2" charset="0"/>
                <a:cs typeface="Poppins" panose="00000500000000000000" pitchFamily="2" charset="0"/>
              </a:rPr>
              <a:t>Business</a:t>
            </a:r>
          </a:p>
          <a:p>
            <a:r>
              <a:rPr lang="en-US" sz="1350" dirty="0">
                <a:solidFill>
                  <a:srgbClr val="333333"/>
                </a:solidFill>
                <a:latin typeface="Poppins" panose="00000500000000000000" pitchFamily="2" charset="0"/>
                <a:cs typeface="Poppins" panose="00000500000000000000" pitchFamily="2" charset="0"/>
              </a:rPr>
              <a:t>Businesses in which owners/shareholders receive profits or organizations in the public sector. These businesses should be committed to MBC's mission and purpose and not connected to the formula industry</a:t>
            </a:r>
            <a:endParaRPr lang="en-US" sz="1350" dirty="0">
              <a:latin typeface="Poppins" panose="00000500000000000000" pitchFamily="2" charset="0"/>
              <a:cs typeface="Poppins" panose="00000500000000000000" pitchFamily="2" charset="0"/>
            </a:endParaRPr>
          </a:p>
        </p:txBody>
      </p:sp>
      <p:cxnSp>
        <p:nvCxnSpPr>
          <p:cNvPr id="5" name="Straight Connector 4">
            <a:extLst>
              <a:ext uri="{FF2B5EF4-FFF2-40B4-BE49-F238E27FC236}">
                <a16:creationId xmlns:a16="http://schemas.microsoft.com/office/drawing/2014/main" id="{2CD27201-C903-4941-A3F7-71F5D17C3645}"/>
              </a:ext>
            </a:extLst>
          </p:cNvPr>
          <p:cNvCxnSpPr/>
          <p:nvPr/>
        </p:nvCxnSpPr>
        <p:spPr>
          <a:xfrm>
            <a:off x="2820572" y="2756389"/>
            <a:ext cx="0" cy="2268415"/>
          </a:xfrm>
          <a:prstGeom prst="line">
            <a:avLst/>
          </a:prstGeom>
          <a:ln w="38100">
            <a:solidFill>
              <a:srgbClr val="C977AC"/>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2832DF3A-7D13-4046-8401-924B17E35376}"/>
              </a:ext>
            </a:extLst>
          </p:cNvPr>
          <p:cNvCxnSpPr/>
          <p:nvPr/>
        </p:nvCxnSpPr>
        <p:spPr>
          <a:xfrm>
            <a:off x="5804682" y="2722979"/>
            <a:ext cx="0" cy="2268415"/>
          </a:xfrm>
          <a:prstGeom prst="line">
            <a:avLst/>
          </a:prstGeom>
          <a:ln w="38100">
            <a:solidFill>
              <a:srgbClr val="C977AC"/>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12927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243531"/>
            <a:ext cx="8042276" cy="991518"/>
          </a:xfrm>
        </p:spPr>
        <p:txBody>
          <a:bodyPr/>
          <a:lstStyle/>
          <a:p>
            <a:r>
              <a:rPr lang="en-US" dirty="0">
                <a:solidFill>
                  <a:schemeClr val="tx2"/>
                </a:solidFill>
              </a:rPr>
              <a:t>Wrap up</a:t>
            </a:r>
          </a:p>
        </p:txBody>
      </p:sp>
      <p:sp>
        <p:nvSpPr>
          <p:cNvPr id="5" name="Content Placeholder 4"/>
          <p:cNvSpPr>
            <a:spLocks noGrp="1"/>
          </p:cNvSpPr>
          <p:nvPr>
            <p:ph idx="1"/>
          </p:nvPr>
        </p:nvSpPr>
        <p:spPr>
          <a:xfrm>
            <a:off x="549275" y="1867300"/>
            <a:ext cx="8042276" cy="4109988"/>
          </a:xfrm>
        </p:spPr>
        <p:txBody>
          <a:bodyPr>
            <a:normAutofit fontScale="92500" lnSpcReduction="20000"/>
          </a:bodyPr>
          <a:lstStyle/>
          <a:p>
            <a:r>
              <a:rPr lang="en-US" sz="3200" dirty="0">
                <a:solidFill>
                  <a:schemeClr val="tx2"/>
                </a:solidFill>
              </a:rPr>
              <a:t>Evaluations (online link will be emailed)</a:t>
            </a:r>
          </a:p>
          <a:p>
            <a:r>
              <a:rPr lang="en-US" sz="3200" dirty="0">
                <a:solidFill>
                  <a:schemeClr val="tx2"/>
                </a:solidFill>
              </a:rPr>
              <a:t>CERP certificates and nursing contact hours</a:t>
            </a:r>
          </a:p>
          <a:p>
            <a:r>
              <a:rPr lang="en-US" sz="3200" dirty="0">
                <a:solidFill>
                  <a:schemeClr val="tx2"/>
                </a:solidFill>
              </a:rPr>
              <a:t>2023 Annual Meeting October 19</a:t>
            </a:r>
          </a:p>
          <a:p>
            <a:pPr marL="0" indent="0">
              <a:buNone/>
            </a:pPr>
            <a:r>
              <a:rPr lang="en-US" sz="3200" dirty="0">
                <a:solidFill>
                  <a:schemeClr val="tx2"/>
                </a:solidFill>
              </a:rPr>
              <a:t>	 7 – 8 p.m. (virtual)</a:t>
            </a:r>
          </a:p>
          <a:p>
            <a:pPr marL="0" indent="0">
              <a:buNone/>
            </a:pPr>
            <a:r>
              <a:rPr lang="en-US" sz="3200" dirty="0">
                <a:solidFill>
                  <a:schemeClr val="tx2"/>
                </a:solidFill>
              </a:rPr>
              <a:t>Don’t forget the MBC on-demand webinars</a:t>
            </a:r>
          </a:p>
          <a:p>
            <a:pPr marL="0" indent="0">
              <a:buNone/>
            </a:pPr>
            <a:r>
              <a:rPr lang="en-US" sz="3200" u="sng" dirty="0">
                <a:solidFill>
                  <a:srgbClr val="0070C0"/>
                </a:solidFill>
              </a:rPr>
              <a:t>mbc41.wildapricot.org</a:t>
            </a:r>
          </a:p>
        </p:txBody>
      </p:sp>
      <p:pic>
        <p:nvPicPr>
          <p:cNvPr id="4" name="Picture 3">
            <a:hlinkClick r:id="rId3"/>
            <a:extLst>
              <a:ext uri="{FF2B5EF4-FFF2-40B4-BE49-F238E27FC236}">
                <a16:creationId xmlns:a16="http://schemas.microsoft.com/office/drawing/2014/main" id="{6898C088-122D-473D-D629-FFA6AA648181}"/>
              </a:ext>
            </a:extLst>
          </p:cNvPr>
          <p:cNvPicPr>
            <a:picLocks noChangeAspect="1"/>
          </p:cNvPicPr>
          <p:nvPr/>
        </p:nvPicPr>
        <p:blipFill>
          <a:blip r:embed="rId4"/>
          <a:srcRect/>
          <a:stretch/>
        </p:blipFill>
        <p:spPr>
          <a:xfrm>
            <a:off x="5707781" y="5653541"/>
            <a:ext cx="2914174" cy="1002328"/>
          </a:xfrm>
          <a:prstGeom prst="rect">
            <a:avLst/>
          </a:prstGeom>
        </p:spPr>
      </p:pic>
    </p:spTree>
    <p:extLst>
      <p:ext uri="{BB962C8B-B14F-4D97-AF65-F5344CB8AC3E}">
        <p14:creationId xmlns:p14="http://schemas.microsoft.com/office/powerpoint/2010/main" val="2053271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56642"/>
            <a:ext cx="8042276" cy="887890"/>
          </a:xfrm>
        </p:spPr>
        <p:txBody>
          <a:bodyPr/>
          <a:lstStyle/>
          <a:p>
            <a:r>
              <a:rPr lang="en-US" dirty="0"/>
              <a:t>      THANK YOU!</a:t>
            </a:r>
          </a:p>
        </p:txBody>
      </p:sp>
      <p:sp>
        <p:nvSpPr>
          <p:cNvPr id="3" name="Content Placeholder 2"/>
          <p:cNvSpPr>
            <a:spLocks noGrp="1"/>
          </p:cNvSpPr>
          <p:nvPr>
            <p:ph idx="1"/>
          </p:nvPr>
        </p:nvSpPr>
        <p:spPr>
          <a:xfrm>
            <a:off x="260946" y="1812767"/>
            <a:ext cx="8628631" cy="4674660"/>
          </a:xfrm>
        </p:spPr>
        <p:txBody>
          <a:bodyPr>
            <a:normAutofit/>
          </a:bodyPr>
          <a:lstStyle/>
          <a:p>
            <a:pPr marL="0" indent="0" algn="ctr">
              <a:buNone/>
            </a:pPr>
            <a:r>
              <a:rPr lang="en-US" sz="3600" dirty="0"/>
              <a:t> </a:t>
            </a:r>
            <a:r>
              <a:rPr lang="en-US" sz="3600" dirty="0">
                <a:solidFill>
                  <a:schemeClr val="tx2"/>
                </a:solidFill>
                <a:latin typeface="Aptos" panose="020B0004020202020204" pitchFamily="34" charset="0"/>
              </a:rPr>
              <a:t>To our generous sponsors for helping to make this meeting a success!</a:t>
            </a:r>
          </a:p>
          <a:p>
            <a:pPr marL="0" indent="0" algn="ctr">
              <a:buNone/>
            </a:pPr>
            <a:endParaRPr lang="en-US" dirty="0"/>
          </a:p>
          <a:p>
            <a:pPr marL="0" indent="0" algn="ctr">
              <a:buNone/>
            </a:pPr>
            <a:r>
              <a:rPr lang="en-US" dirty="0"/>
              <a:t>Platinum		Gold		Bronze</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buClr>
                <a:srgbClr val="F0A5E4"/>
              </a:buClr>
              <a:buNone/>
            </a:pPr>
            <a:endParaRPr lang="en-US" dirty="0"/>
          </a:p>
          <a:p>
            <a:pPr marL="0" indent="0" algn="ctr">
              <a:buNone/>
            </a:pPr>
            <a:endParaRPr lang="en-US" dirty="0"/>
          </a:p>
          <a:p>
            <a:endParaRPr lang="en-US" dirty="0"/>
          </a:p>
        </p:txBody>
      </p:sp>
      <p:pic>
        <p:nvPicPr>
          <p:cNvPr id="7" name="Picture 6"/>
          <p:cNvPicPr>
            <a:picLocks noChangeAspect="1"/>
          </p:cNvPicPr>
          <p:nvPr/>
        </p:nvPicPr>
        <p:blipFill>
          <a:blip r:embed="rId2"/>
          <a:srcRect/>
          <a:stretch/>
        </p:blipFill>
        <p:spPr>
          <a:xfrm>
            <a:off x="1773759" y="4486289"/>
            <a:ext cx="1527391" cy="919987"/>
          </a:xfrm>
          <a:prstGeom prst="rect">
            <a:avLst/>
          </a:prstGeom>
        </p:spPr>
      </p:pic>
      <p:pic>
        <p:nvPicPr>
          <p:cNvPr id="8" name="Picture 7">
            <a:extLst>
              <a:ext uri="{FF2B5EF4-FFF2-40B4-BE49-F238E27FC236}">
                <a16:creationId xmlns:a16="http://schemas.microsoft.com/office/drawing/2014/main" id="{42A9FF62-FA83-EA7B-D022-D42677420B89}"/>
              </a:ext>
            </a:extLst>
          </p:cNvPr>
          <p:cNvPicPr>
            <a:picLocks noChangeAspect="1"/>
          </p:cNvPicPr>
          <p:nvPr/>
        </p:nvPicPr>
        <p:blipFill>
          <a:blip r:embed="rId3"/>
          <a:srcRect/>
          <a:stretch/>
        </p:blipFill>
        <p:spPr>
          <a:xfrm>
            <a:off x="376107" y="706117"/>
            <a:ext cx="2185709" cy="751773"/>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1F054341-5CC8-DD66-9092-878B42049FF6}"/>
              </a:ext>
            </a:extLst>
          </p:cNvPr>
          <p:cNvPicPr>
            <a:picLocks noChangeAspect="1"/>
          </p:cNvPicPr>
          <p:nvPr/>
        </p:nvPicPr>
        <p:blipFill>
          <a:blip r:embed="rId4"/>
          <a:stretch>
            <a:fillRect/>
          </a:stretch>
        </p:blipFill>
        <p:spPr>
          <a:xfrm>
            <a:off x="87726" y="4486289"/>
            <a:ext cx="1381235" cy="949959"/>
          </a:xfrm>
          <a:prstGeom prst="rect">
            <a:avLst/>
          </a:prstGeom>
        </p:spPr>
      </p:pic>
      <p:pic>
        <p:nvPicPr>
          <p:cNvPr id="5" name="Picture 4" descr="Logo&#10;&#10;Description automatically generated">
            <a:extLst>
              <a:ext uri="{FF2B5EF4-FFF2-40B4-BE49-F238E27FC236}">
                <a16:creationId xmlns:a16="http://schemas.microsoft.com/office/drawing/2014/main" id="{DBBB8E5B-B961-1859-6123-3D9D3E769189}"/>
              </a:ext>
            </a:extLst>
          </p:cNvPr>
          <p:cNvPicPr>
            <a:picLocks noChangeAspect="1"/>
          </p:cNvPicPr>
          <p:nvPr/>
        </p:nvPicPr>
        <p:blipFill>
          <a:blip r:embed="rId5"/>
          <a:stretch>
            <a:fillRect/>
          </a:stretch>
        </p:blipFill>
        <p:spPr>
          <a:xfrm>
            <a:off x="1798120" y="5515351"/>
            <a:ext cx="1527391" cy="1221914"/>
          </a:xfrm>
          <a:prstGeom prst="rect">
            <a:avLst/>
          </a:prstGeom>
        </p:spPr>
      </p:pic>
      <p:pic>
        <p:nvPicPr>
          <p:cNvPr id="9" name="Picture 8" descr="Auction Harmony">
            <a:extLst>
              <a:ext uri="{FF2B5EF4-FFF2-40B4-BE49-F238E27FC236}">
                <a16:creationId xmlns:a16="http://schemas.microsoft.com/office/drawing/2014/main" id="{FC1AB2D9-68CB-24A1-C463-DF217EA88C7F}"/>
              </a:ext>
            </a:extLst>
          </p:cNvPr>
          <p:cNvPicPr>
            <a:picLocks noChangeAspect="1"/>
          </p:cNvPicPr>
          <p:nvPr/>
        </p:nvPicPr>
        <p:blipFill>
          <a:blip r:embed="rId6"/>
          <a:stretch>
            <a:fillRect/>
          </a:stretch>
        </p:blipFill>
        <p:spPr>
          <a:xfrm>
            <a:off x="6324801" y="4486288"/>
            <a:ext cx="2090880" cy="919987"/>
          </a:xfrm>
          <a:prstGeom prst="rect">
            <a:avLst/>
          </a:prstGeom>
        </p:spPr>
      </p:pic>
      <p:pic>
        <p:nvPicPr>
          <p:cNvPr id="18" name="Picture 17" descr="CentraCare">
            <a:extLst>
              <a:ext uri="{FF2B5EF4-FFF2-40B4-BE49-F238E27FC236}">
                <a16:creationId xmlns:a16="http://schemas.microsoft.com/office/drawing/2014/main" id="{9B566C3F-2FA7-AA05-E255-C5EB79624FFA}"/>
              </a:ext>
            </a:extLst>
          </p:cNvPr>
          <p:cNvPicPr>
            <a:picLocks noChangeAspect="1"/>
          </p:cNvPicPr>
          <p:nvPr/>
        </p:nvPicPr>
        <p:blipFill>
          <a:blip r:embed="rId7"/>
          <a:stretch>
            <a:fillRect/>
          </a:stretch>
        </p:blipFill>
        <p:spPr>
          <a:xfrm>
            <a:off x="2901383" y="2992616"/>
            <a:ext cx="2921586" cy="718223"/>
          </a:xfrm>
          <a:prstGeom prst="rect">
            <a:avLst/>
          </a:prstGeom>
        </p:spPr>
      </p:pic>
      <p:pic>
        <p:nvPicPr>
          <p:cNvPr id="6" name="Picture 5" descr="Logo&#10;&#10;Description automatically generated">
            <a:extLst>
              <a:ext uri="{FF2B5EF4-FFF2-40B4-BE49-F238E27FC236}">
                <a16:creationId xmlns:a16="http://schemas.microsoft.com/office/drawing/2014/main" id="{86F7C70C-6DEA-3FA7-A15B-98C7EB2A5A52}"/>
              </a:ext>
            </a:extLst>
          </p:cNvPr>
          <p:cNvPicPr>
            <a:picLocks noChangeAspect="1"/>
          </p:cNvPicPr>
          <p:nvPr/>
        </p:nvPicPr>
        <p:blipFill>
          <a:blip r:embed="rId8"/>
          <a:stretch>
            <a:fillRect/>
          </a:stretch>
        </p:blipFill>
        <p:spPr>
          <a:xfrm>
            <a:off x="3777329" y="4486289"/>
            <a:ext cx="2250440" cy="1440063"/>
          </a:xfrm>
          <a:prstGeom prst="rect">
            <a:avLst/>
          </a:prstGeom>
        </p:spPr>
      </p:pic>
    </p:spTree>
    <p:extLst>
      <p:ext uri="{BB962C8B-B14F-4D97-AF65-F5344CB8AC3E}">
        <p14:creationId xmlns:p14="http://schemas.microsoft.com/office/powerpoint/2010/main" val="107679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56642"/>
            <a:ext cx="8042276" cy="887890"/>
          </a:xfrm>
        </p:spPr>
        <p:txBody>
          <a:bodyPr/>
          <a:lstStyle/>
          <a:p>
            <a:r>
              <a:rPr lang="en-US" dirty="0"/>
              <a:t>      THANK YOU!</a:t>
            </a:r>
          </a:p>
        </p:txBody>
      </p:sp>
      <p:sp>
        <p:nvSpPr>
          <p:cNvPr id="3" name="Content Placeholder 2"/>
          <p:cNvSpPr>
            <a:spLocks noGrp="1"/>
          </p:cNvSpPr>
          <p:nvPr>
            <p:ph idx="1"/>
          </p:nvPr>
        </p:nvSpPr>
        <p:spPr>
          <a:xfrm>
            <a:off x="260946" y="1812767"/>
            <a:ext cx="8628631" cy="1616233"/>
          </a:xfrm>
        </p:spPr>
        <p:txBody>
          <a:bodyPr>
            <a:normAutofit fontScale="92500" lnSpcReduction="20000"/>
          </a:bodyPr>
          <a:lstStyle/>
          <a:p>
            <a:pPr marL="0" indent="0" algn="ctr">
              <a:buNone/>
            </a:pPr>
            <a:r>
              <a:rPr lang="en-US" sz="3600" dirty="0"/>
              <a:t> </a:t>
            </a:r>
            <a:r>
              <a:rPr lang="en-US" sz="3600" dirty="0">
                <a:solidFill>
                  <a:schemeClr val="tx2"/>
                </a:solidFill>
                <a:latin typeface="Aptos" panose="020B0004020202020204" pitchFamily="34" charset="0"/>
              </a:rPr>
              <a:t>To our exhibitors for helping to make this meeting a success!</a:t>
            </a:r>
          </a:p>
          <a:p>
            <a:pPr marL="0" indent="0" algn="ctr">
              <a:buNone/>
            </a:pPr>
            <a:r>
              <a:rPr lang="en-US" sz="3600" dirty="0">
                <a:solidFill>
                  <a:schemeClr val="tx2"/>
                </a:solidFill>
                <a:latin typeface="Aptos" panose="020B0004020202020204" pitchFamily="34" charset="0"/>
              </a:rPr>
              <a:t>Make sure to visit their tables</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buClr>
                <a:srgbClr val="F0A5E4"/>
              </a:buClr>
              <a:buNone/>
            </a:pPr>
            <a:endParaRPr lang="en-US" dirty="0"/>
          </a:p>
          <a:p>
            <a:pPr marL="0" indent="0" algn="ctr">
              <a:buNone/>
            </a:pPr>
            <a:endParaRPr lang="en-US" dirty="0"/>
          </a:p>
          <a:p>
            <a:endParaRPr lang="en-US" dirty="0"/>
          </a:p>
        </p:txBody>
      </p:sp>
      <p:pic>
        <p:nvPicPr>
          <p:cNvPr id="7" name="Picture 6"/>
          <p:cNvPicPr>
            <a:picLocks noChangeAspect="1"/>
          </p:cNvPicPr>
          <p:nvPr/>
        </p:nvPicPr>
        <p:blipFill>
          <a:blip r:embed="rId2"/>
          <a:srcRect/>
          <a:stretch/>
        </p:blipFill>
        <p:spPr>
          <a:xfrm>
            <a:off x="549275" y="3941761"/>
            <a:ext cx="1527391" cy="919987"/>
          </a:xfrm>
          <a:prstGeom prst="rect">
            <a:avLst/>
          </a:prstGeom>
        </p:spPr>
      </p:pic>
      <p:pic>
        <p:nvPicPr>
          <p:cNvPr id="8" name="Picture 7">
            <a:extLst>
              <a:ext uri="{FF2B5EF4-FFF2-40B4-BE49-F238E27FC236}">
                <a16:creationId xmlns:a16="http://schemas.microsoft.com/office/drawing/2014/main" id="{42A9FF62-FA83-EA7B-D022-D42677420B89}"/>
              </a:ext>
            </a:extLst>
          </p:cNvPr>
          <p:cNvPicPr>
            <a:picLocks noChangeAspect="1"/>
          </p:cNvPicPr>
          <p:nvPr/>
        </p:nvPicPr>
        <p:blipFill>
          <a:blip r:embed="rId3"/>
          <a:srcRect/>
          <a:stretch/>
        </p:blipFill>
        <p:spPr>
          <a:xfrm>
            <a:off x="376107" y="706117"/>
            <a:ext cx="2185709" cy="751773"/>
          </a:xfrm>
          <a:prstGeom prst="rect">
            <a:avLst/>
          </a:prstGeom>
        </p:spPr>
      </p:pic>
      <p:pic>
        <p:nvPicPr>
          <p:cNvPr id="12" name="Picture 11" descr="Everyday Miracles">
            <a:extLst>
              <a:ext uri="{FF2B5EF4-FFF2-40B4-BE49-F238E27FC236}">
                <a16:creationId xmlns:a16="http://schemas.microsoft.com/office/drawing/2014/main" id="{6C116088-C4D4-E5DE-3B30-9342B345933D}"/>
              </a:ext>
            </a:extLst>
          </p:cNvPr>
          <p:cNvPicPr>
            <a:picLocks noChangeAspect="1"/>
          </p:cNvPicPr>
          <p:nvPr/>
        </p:nvPicPr>
        <p:blipFill>
          <a:blip r:embed="rId4"/>
          <a:stretch>
            <a:fillRect/>
          </a:stretch>
        </p:blipFill>
        <p:spPr>
          <a:xfrm>
            <a:off x="1027679" y="5182904"/>
            <a:ext cx="1213586" cy="1213586"/>
          </a:xfrm>
          <a:prstGeom prst="rect">
            <a:avLst/>
          </a:prstGeom>
        </p:spPr>
      </p:pic>
      <p:pic>
        <p:nvPicPr>
          <p:cNvPr id="14" name="Picture 13" descr="Little Moments Count">
            <a:extLst>
              <a:ext uri="{FF2B5EF4-FFF2-40B4-BE49-F238E27FC236}">
                <a16:creationId xmlns:a16="http://schemas.microsoft.com/office/drawing/2014/main" id="{4F2EF2C8-139D-88EE-D0E3-C3CDA0AC0AA5}"/>
              </a:ext>
            </a:extLst>
          </p:cNvPr>
          <p:cNvPicPr>
            <a:picLocks noChangeAspect="1"/>
          </p:cNvPicPr>
          <p:nvPr/>
        </p:nvPicPr>
        <p:blipFill>
          <a:blip r:embed="rId5"/>
          <a:stretch>
            <a:fillRect/>
          </a:stretch>
        </p:blipFill>
        <p:spPr>
          <a:xfrm>
            <a:off x="4796194" y="5348438"/>
            <a:ext cx="2483535" cy="1048052"/>
          </a:xfrm>
          <a:prstGeom prst="rect">
            <a:avLst/>
          </a:prstGeom>
        </p:spPr>
      </p:pic>
      <p:pic>
        <p:nvPicPr>
          <p:cNvPr id="16" name="Picture 15" descr="MMBB logo">
            <a:extLst>
              <a:ext uri="{FF2B5EF4-FFF2-40B4-BE49-F238E27FC236}">
                <a16:creationId xmlns:a16="http://schemas.microsoft.com/office/drawing/2014/main" id="{149E8DC0-5C28-03FE-74AE-9B384D48E5BA}"/>
              </a:ext>
            </a:extLst>
          </p:cNvPr>
          <p:cNvPicPr>
            <a:picLocks noChangeAspect="1"/>
          </p:cNvPicPr>
          <p:nvPr/>
        </p:nvPicPr>
        <p:blipFill>
          <a:blip r:embed="rId6"/>
          <a:stretch>
            <a:fillRect/>
          </a:stretch>
        </p:blipFill>
        <p:spPr>
          <a:xfrm>
            <a:off x="5948467" y="3867306"/>
            <a:ext cx="2271402" cy="1068895"/>
          </a:xfrm>
          <a:prstGeom prst="rect">
            <a:avLst/>
          </a:prstGeom>
        </p:spPr>
      </p:pic>
      <p:pic>
        <p:nvPicPr>
          <p:cNvPr id="19" name="Picture 18" descr="PRAMS">
            <a:extLst>
              <a:ext uri="{FF2B5EF4-FFF2-40B4-BE49-F238E27FC236}">
                <a16:creationId xmlns:a16="http://schemas.microsoft.com/office/drawing/2014/main" id="{402F6F31-68B2-47A0-C27C-23613E29349B}"/>
              </a:ext>
            </a:extLst>
          </p:cNvPr>
          <p:cNvPicPr>
            <a:picLocks noChangeAspect="1"/>
          </p:cNvPicPr>
          <p:nvPr/>
        </p:nvPicPr>
        <p:blipFill>
          <a:blip r:embed="rId7"/>
          <a:stretch>
            <a:fillRect/>
          </a:stretch>
        </p:blipFill>
        <p:spPr>
          <a:xfrm>
            <a:off x="2764882" y="3534923"/>
            <a:ext cx="2250440" cy="1440063"/>
          </a:xfrm>
          <a:prstGeom prst="rect">
            <a:avLst/>
          </a:prstGeom>
        </p:spPr>
      </p:pic>
    </p:spTree>
    <p:extLst>
      <p:ext uri="{BB962C8B-B14F-4D97-AF65-F5344CB8AC3E}">
        <p14:creationId xmlns:p14="http://schemas.microsoft.com/office/powerpoint/2010/main" val="1089080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7281</TotalTime>
  <Words>982</Words>
  <Application>Microsoft Office PowerPoint</Application>
  <PresentationFormat>On-screen Show (4:3)</PresentationFormat>
  <Paragraphs>130</Paragraphs>
  <Slides>17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Calibri</vt:lpstr>
      <vt:lpstr>News Gothic MT</vt:lpstr>
      <vt:lpstr>Poppins</vt:lpstr>
      <vt:lpstr>Segoe UI</vt:lpstr>
      <vt:lpstr>Wingdings 2</vt:lpstr>
      <vt:lpstr>Breeze</vt:lpstr>
      <vt:lpstr>  MBC 2023  Annual Conference:  Hot Topics in Lactation</vt:lpstr>
      <vt:lpstr>WELCOME!</vt:lpstr>
      <vt:lpstr>Land Acknowledgement </vt:lpstr>
      <vt:lpstr>Housekeeping</vt:lpstr>
      <vt:lpstr>Agenda</vt:lpstr>
      <vt:lpstr>Become a member of the MBC  Expanded Categories</vt:lpstr>
      <vt:lpstr>Wrap up</vt:lpstr>
      <vt:lpstr>      THANK YOU!</vt:lpstr>
      <vt:lpstr>      THANK YOU!</vt:lpstr>
      <vt:lpstr>Thank you!</vt:lpstr>
      <vt:lpstr>Minnesota’s Landscape</vt:lpstr>
      <vt:lpstr>How are Minnesota families doing?</vt:lpstr>
      <vt:lpstr>How are Minnesota families doing?</vt:lpstr>
      <vt:lpstr>What’s happening around Minnesota?</vt:lpstr>
      <vt:lpstr>What’s happening around Minnesota?</vt:lpstr>
      <vt:lpstr>What’s happening around Minnesota?</vt:lpstr>
      <vt:lpstr>How can you be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Breastfeeding Friendly Clinics</dc:title>
  <dc:creator>jwesley</dc:creator>
  <cp:lastModifiedBy>McCoy, Marcia (MDH)</cp:lastModifiedBy>
  <cp:revision>42</cp:revision>
  <dcterms:created xsi:type="dcterms:W3CDTF">2016-10-07T19:13:56Z</dcterms:created>
  <dcterms:modified xsi:type="dcterms:W3CDTF">2023-10-11T19:30:44Z</dcterms:modified>
</cp:coreProperties>
</file>