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4" r:id="rId3"/>
    <p:sldId id="265" r:id="rId4"/>
    <p:sldId id="266" r:id="rId5"/>
    <p:sldId id="260" r:id="rId6"/>
    <p:sldId id="257" r:id="rId7"/>
    <p:sldId id="258" r:id="rId8"/>
    <p:sldId id="259" r:id="rId9"/>
    <p:sldId id="261" r:id="rId10"/>
    <p:sldId id="262" r:id="rId11"/>
    <p:sldId id="263" r:id="rId12"/>
    <p:sldId id="267" r:id="rId13"/>
    <p:sldId id="269" r:id="rId14"/>
    <p:sldId id="271"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B2D500-C913-9A40-8A44-ADF379FE08FE}" v="16" dt="2023-10-10T21:18:16.9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30"/>
    <p:restoredTop sz="94667"/>
  </p:normalViewPr>
  <p:slideViewPr>
    <p:cSldViewPr snapToGrid="0">
      <p:cViewPr>
        <p:scale>
          <a:sx n="120" d="100"/>
          <a:sy n="120" d="100"/>
        </p:scale>
        <p:origin x="-205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68580-BAD1-4865-97F0-9B5372F8653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3DA31A2-B82F-498B-96DD-D42F4C094DBE}">
      <dgm:prSet/>
      <dgm:spPr/>
      <dgm:t>
        <a:bodyPr/>
        <a:lstStyle/>
        <a:p>
          <a:r>
            <a:rPr lang="en-US" b="0" i="0"/>
            <a:t>Ninde Collaborative formed out of concern about the opioid epidemic’s effect on maternal and child health in the Twin Cities Native community​</a:t>
          </a:r>
          <a:endParaRPr lang="en-US"/>
        </a:p>
      </dgm:t>
    </dgm:pt>
    <dgm:pt modelId="{971CF7FB-C8F0-4336-9DC8-1343ED9052BA}" type="parTrans" cxnId="{A5C021A4-78AF-4333-9750-A3AC4FF275BE}">
      <dgm:prSet/>
      <dgm:spPr/>
      <dgm:t>
        <a:bodyPr/>
        <a:lstStyle/>
        <a:p>
          <a:endParaRPr lang="en-US"/>
        </a:p>
      </dgm:t>
    </dgm:pt>
    <dgm:pt modelId="{E982043F-8FBC-4963-B097-3AA84C36E692}" type="sibTrans" cxnId="{A5C021A4-78AF-4333-9750-A3AC4FF275BE}">
      <dgm:prSet/>
      <dgm:spPr/>
      <dgm:t>
        <a:bodyPr/>
        <a:lstStyle/>
        <a:p>
          <a:endParaRPr lang="en-US"/>
        </a:p>
      </dgm:t>
    </dgm:pt>
    <dgm:pt modelId="{AA47E6C3-6E82-44E4-92FB-3BACD742DD96}">
      <dgm:prSet/>
      <dgm:spPr/>
      <dgm:t>
        <a:bodyPr/>
        <a:lstStyle/>
        <a:p>
          <a:r>
            <a:rPr lang="en-US" b="0" i="0"/>
            <a:t>Includes health professionals, staff from community-based agencies, and community members ​</a:t>
          </a:r>
          <a:endParaRPr lang="en-US"/>
        </a:p>
      </dgm:t>
    </dgm:pt>
    <dgm:pt modelId="{AC026016-0F02-4E66-8D8F-D69D9D059C71}" type="parTrans" cxnId="{DAC3A34D-D01E-4A9C-9028-AB0974A53862}">
      <dgm:prSet/>
      <dgm:spPr/>
      <dgm:t>
        <a:bodyPr/>
        <a:lstStyle/>
        <a:p>
          <a:endParaRPr lang="en-US"/>
        </a:p>
      </dgm:t>
    </dgm:pt>
    <dgm:pt modelId="{0E4D12DB-2422-43A3-8679-9A9C27D74513}" type="sibTrans" cxnId="{DAC3A34D-D01E-4A9C-9028-AB0974A53862}">
      <dgm:prSet/>
      <dgm:spPr/>
      <dgm:t>
        <a:bodyPr/>
        <a:lstStyle/>
        <a:p>
          <a:endParaRPr lang="en-US"/>
        </a:p>
      </dgm:t>
    </dgm:pt>
    <dgm:pt modelId="{75AA7A68-ADBB-1E44-B6D2-24DBC12D197F}" type="pres">
      <dgm:prSet presAssocID="{45268580-BAD1-4865-97F0-9B5372F86536}" presName="hierChild1" presStyleCnt="0">
        <dgm:presLayoutVars>
          <dgm:chPref val="1"/>
          <dgm:dir/>
          <dgm:animOne val="branch"/>
          <dgm:animLvl val="lvl"/>
          <dgm:resizeHandles/>
        </dgm:presLayoutVars>
      </dgm:prSet>
      <dgm:spPr/>
    </dgm:pt>
    <dgm:pt modelId="{6F5F7497-65A4-024A-B671-EC4F23FB6AF6}" type="pres">
      <dgm:prSet presAssocID="{A3DA31A2-B82F-498B-96DD-D42F4C094DBE}" presName="hierRoot1" presStyleCnt="0"/>
      <dgm:spPr/>
    </dgm:pt>
    <dgm:pt modelId="{D522FA1E-EED6-1343-B79D-FF66E3FB14DB}" type="pres">
      <dgm:prSet presAssocID="{A3DA31A2-B82F-498B-96DD-D42F4C094DBE}" presName="composite" presStyleCnt="0"/>
      <dgm:spPr/>
    </dgm:pt>
    <dgm:pt modelId="{757A4F8E-5820-F248-B1E3-EA08F060BFA6}" type="pres">
      <dgm:prSet presAssocID="{A3DA31A2-B82F-498B-96DD-D42F4C094DBE}" presName="background" presStyleLbl="node0" presStyleIdx="0" presStyleCnt="2"/>
      <dgm:spPr/>
    </dgm:pt>
    <dgm:pt modelId="{FA62ED2E-99E1-CC49-BA34-516E605A1933}" type="pres">
      <dgm:prSet presAssocID="{A3DA31A2-B82F-498B-96DD-D42F4C094DBE}" presName="text" presStyleLbl="fgAcc0" presStyleIdx="0" presStyleCnt="2">
        <dgm:presLayoutVars>
          <dgm:chPref val="3"/>
        </dgm:presLayoutVars>
      </dgm:prSet>
      <dgm:spPr/>
    </dgm:pt>
    <dgm:pt modelId="{1369B492-26FE-2A47-992C-42EC9E50EAC6}" type="pres">
      <dgm:prSet presAssocID="{A3DA31A2-B82F-498B-96DD-D42F4C094DBE}" presName="hierChild2" presStyleCnt="0"/>
      <dgm:spPr/>
    </dgm:pt>
    <dgm:pt modelId="{A41C0943-93D5-1C41-B07E-D6F17717EF28}" type="pres">
      <dgm:prSet presAssocID="{AA47E6C3-6E82-44E4-92FB-3BACD742DD96}" presName="hierRoot1" presStyleCnt="0"/>
      <dgm:spPr/>
    </dgm:pt>
    <dgm:pt modelId="{B7ABF0E6-BAB3-E142-9200-8185E0524709}" type="pres">
      <dgm:prSet presAssocID="{AA47E6C3-6E82-44E4-92FB-3BACD742DD96}" presName="composite" presStyleCnt="0"/>
      <dgm:spPr/>
    </dgm:pt>
    <dgm:pt modelId="{0B7D9B70-2523-924C-AC62-88AFEBCCE211}" type="pres">
      <dgm:prSet presAssocID="{AA47E6C3-6E82-44E4-92FB-3BACD742DD96}" presName="background" presStyleLbl="node0" presStyleIdx="1" presStyleCnt="2"/>
      <dgm:spPr/>
    </dgm:pt>
    <dgm:pt modelId="{261E5C48-A875-AF4F-8309-45180AD2E8DB}" type="pres">
      <dgm:prSet presAssocID="{AA47E6C3-6E82-44E4-92FB-3BACD742DD96}" presName="text" presStyleLbl="fgAcc0" presStyleIdx="1" presStyleCnt="2">
        <dgm:presLayoutVars>
          <dgm:chPref val="3"/>
        </dgm:presLayoutVars>
      </dgm:prSet>
      <dgm:spPr/>
    </dgm:pt>
    <dgm:pt modelId="{F1E00FDF-B0ED-F741-9442-3A110994FB22}" type="pres">
      <dgm:prSet presAssocID="{AA47E6C3-6E82-44E4-92FB-3BACD742DD96}" presName="hierChild2" presStyleCnt="0"/>
      <dgm:spPr/>
    </dgm:pt>
  </dgm:ptLst>
  <dgm:cxnLst>
    <dgm:cxn modelId="{131A801E-C760-5249-9EBF-034F9123466B}" type="presOf" srcId="{A3DA31A2-B82F-498B-96DD-D42F4C094DBE}" destId="{FA62ED2E-99E1-CC49-BA34-516E605A1933}" srcOrd="0" destOrd="0" presId="urn:microsoft.com/office/officeart/2005/8/layout/hierarchy1"/>
    <dgm:cxn modelId="{DAC3A34D-D01E-4A9C-9028-AB0974A53862}" srcId="{45268580-BAD1-4865-97F0-9B5372F86536}" destId="{AA47E6C3-6E82-44E4-92FB-3BACD742DD96}" srcOrd="1" destOrd="0" parTransId="{AC026016-0F02-4E66-8D8F-D69D9D059C71}" sibTransId="{0E4D12DB-2422-43A3-8679-9A9C27D74513}"/>
    <dgm:cxn modelId="{39262293-360A-6748-85BF-02BB4F0F4776}" type="presOf" srcId="{AA47E6C3-6E82-44E4-92FB-3BACD742DD96}" destId="{261E5C48-A875-AF4F-8309-45180AD2E8DB}" srcOrd="0" destOrd="0" presId="urn:microsoft.com/office/officeart/2005/8/layout/hierarchy1"/>
    <dgm:cxn modelId="{C8BA669F-B0D2-9848-98C4-DB7E5EC9E489}" type="presOf" srcId="{45268580-BAD1-4865-97F0-9B5372F86536}" destId="{75AA7A68-ADBB-1E44-B6D2-24DBC12D197F}" srcOrd="0" destOrd="0" presId="urn:microsoft.com/office/officeart/2005/8/layout/hierarchy1"/>
    <dgm:cxn modelId="{A5C021A4-78AF-4333-9750-A3AC4FF275BE}" srcId="{45268580-BAD1-4865-97F0-9B5372F86536}" destId="{A3DA31A2-B82F-498B-96DD-D42F4C094DBE}" srcOrd="0" destOrd="0" parTransId="{971CF7FB-C8F0-4336-9DC8-1343ED9052BA}" sibTransId="{E982043F-8FBC-4963-B097-3AA84C36E692}"/>
    <dgm:cxn modelId="{45771D6B-279D-2240-89EA-5CA4E425EB1E}" type="presParOf" srcId="{75AA7A68-ADBB-1E44-B6D2-24DBC12D197F}" destId="{6F5F7497-65A4-024A-B671-EC4F23FB6AF6}" srcOrd="0" destOrd="0" presId="urn:microsoft.com/office/officeart/2005/8/layout/hierarchy1"/>
    <dgm:cxn modelId="{B7385B30-FE1C-2F44-A7A2-C8C29A4C3C2B}" type="presParOf" srcId="{6F5F7497-65A4-024A-B671-EC4F23FB6AF6}" destId="{D522FA1E-EED6-1343-B79D-FF66E3FB14DB}" srcOrd="0" destOrd="0" presId="urn:microsoft.com/office/officeart/2005/8/layout/hierarchy1"/>
    <dgm:cxn modelId="{F82B7C36-2EBC-9347-93D8-CD7B3E067A27}" type="presParOf" srcId="{D522FA1E-EED6-1343-B79D-FF66E3FB14DB}" destId="{757A4F8E-5820-F248-B1E3-EA08F060BFA6}" srcOrd="0" destOrd="0" presId="urn:microsoft.com/office/officeart/2005/8/layout/hierarchy1"/>
    <dgm:cxn modelId="{43E46A2C-195D-E545-A395-137BA4CBF757}" type="presParOf" srcId="{D522FA1E-EED6-1343-B79D-FF66E3FB14DB}" destId="{FA62ED2E-99E1-CC49-BA34-516E605A1933}" srcOrd="1" destOrd="0" presId="urn:microsoft.com/office/officeart/2005/8/layout/hierarchy1"/>
    <dgm:cxn modelId="{D29F3FF9-D5E9-DD4C-981D-63D134DC37E4}" type="presParOf" srcId="{6F5F7497-65A4-024A-B671-EC4F23FB6AF6}" destId="{1369B492-26FE-2A47-992C-42EC9E50EAC6}" srcOrd="1" destOrd="0" presId="urn:microsoft.com/office/officeart/2005/8/layout/hierarchy1"/>
    <dgm:cxn modelId="{711DB9E7-2AB6-F74E-A690-3EE70E427DEF}" type="presParOf" srcId="{75AA7A68-ADBB-1E44-B6D2-24DBC12D197F}" destId="{A41C0943-93D5-1C41-B07E-D6F17717EF28}" srcOrd="1" destOrd="0" presId="urn:microsoft.com/office/officeart/2005/8/layout/hierarchy1"/>
    <dgm:cxn modelId="{F95F82CB-DF6F-774C-A263-1EA96B233E07}" type="presParOf" srcId="{A41C0943-93D5-1C41-B07E-D6F17717EF28}" destId="{B7ABF0E6-BAB3-E142-9200-8185E0524709}" srcOrd="0" destOrd="0" presId="urn:microsoft.com/office/officeart/2005/8/layout/hierarchy1"/>
    <dgm:cxn modelId="{0881D0F8-127D-084D-9482-2E2DACB5946C}" type="presParOf" srcId="{B7ABF0E6-BAB3-E142-9200-8185E0524709}" destId="{0B7D9B70-2523-924C-AC62-88AFEBCCE211}" srcOrd="0" destOrd="0" presId="urn:microsoft.com/office/officeart/2005/8/layout/hierarchy1"/>
    <dgm:cxn modelId="{D49777C9-29B4-EF4C-B893-C1EA35D63E3B}" type="presParOf" srcId="{B7ABF0E6-BAB3-E142-9200-8185E0524709}" destId="{261E5C48-A875-AF4F-8309-45180AD2E8DB}" srcOrd="1" destOrd="0" presId="urn:microsoft.com/office/officeart/2005/8/layout/hierarchy1"/>
    <dgm:cxn modelId="{C148EDF7-A045-8945-BEC8-A0852F667C11}" type="presParOf" srcId="{A41C0943-93D5-1C41-B07E-D6F17717EF28}" destId="{F1E00FDF-B0ED-F741-9442-3A110994FB2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05DE2D-83DD-4837-9AA1-99B523D815F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B5BD870-F0CF-403D-A10D-CB6834DF1801}">
      <dgm:prSet/>
      <dgm:spPr/>
      <dgm:t>
        <a:bodyPr/>
        <a:lstStyle/>
        <a:p>
          <a:r>
            <a:rPr lang="en-US"/>
            <a:t>A doula is a trained person who provides emotional, physical, and spiritual support for people while they are pregnant, during the birth, and after the baby is born, much like how family members traditionally helped bring new life into this world.</a:t>
          </a:r>
        </a:p>
      </dgm:t>
    </dgm:pt>
    <dgm:pt modelId="{2B4D971A-5079-42AE-B439-30EC7F2A26FD}" type="parTrans" cxnId="{17D3A0CD-A311-410D-ABA2-BF6BB5C7D390}">
      <dgm:prSet/>
      <dgm:spPr/>
      <dgm:t>
        <a:bodyPr/>
        <a:lstStyle/>
        <a:p>
          <a:endParaRPr lang="en-US"/>
        </a:p>
      </dgm:t>
    </dgm:pt>
    <dgm:pt modelId="{17C48185-DCB7-4DF7-B232-09E9286D2DE3}" type="sibTrans" cxnId="{17D3A0CD-A311-410D-ABA2-BF6BB5C7D390}">
      <dgm:prSet/>
      <dgm:spPr/>
      <dgm:t>
        <a:bodyPr/>
        <a:lstStyle/>
        <a:p>
          <a:endParaRPr lang="en-US"/>
        </a:p>
      </dgm:t>
    </dgm:pt>
    <dgm:pt modelId="{B517D00C-3D00-461F-B232-9749EC667DC0}">
      <dgm:prSet/>
      <dgm:spPr/>
      <dgm:t>
        <a:bodyPr/>
        <a:lstStyle/>
        <a:p>
          <a:r>
            <a:rPr lang="en-US"/>
            <a:t>Doulas are not health care providers—they are a support person focused on a birthing person’s overall wellbeing. When a person has a doula, they are more likely to have a positive birthing experience, they are less likely to need a C-section, and are less likely to need pain medicine. Birthing persons with doulas also tend to have shorter labors.</a:t>
          </a:r>
        </a:p>
      </dgm:t>
    </dgm:pt>
    <dgm:pt modelId="{895A3C45-5860-4B46-8203-40BE4419E673}" type="parTrans" cxnId="{F552CF6B-3453-4AAF-9F18-984CDC789422}">
      <dgm:prSet/>
      <dgm:spPr/>
      <dgm:t>
        <a:bodyPr/>
        <a:lstStyle/>
        <a:p>
          <a:endParaRPr lang="en-US"/>
        </a:p>
      </dgm:t>
    </dgm:pt>
    <dgm:pt modelId="{D7374D77-33B7-4E4C-9877-B5973C29E342}" type="sibTrans" cxnId="{F552CF6B-3453-4AAF-9F18-984CDC789422}">
      <dgm:prSet/>
      <dgm:spPr/>
      <dgm:t>
        <a:bodyPr/>
        <a:lstStyle/>
        <a:p>
          <a:endParaRPr lang="en-US"/>
        </a:p>
      </dgm:t>
    </dgm:pt>
    <dgm:pt modelId="{087A87CD-52DD-2F4B-8460-3EBDD8A9A3DE}" type="pres">
      <dgm:prSet presAssocID="{7605DE2D-83DD-4837-9AA1-99B523D815F2}" presName="linear" presStyleCnt="0">
        <dgm:presLayoutVars>
          <dgm:animLvl val="lvl"/>
          <dgm:resizeHandles val="exact"/>
        </dgm:presLayoutVars>
      </dgm:prSet>
      <dgm:spPr/>
    </dgm:pt>
    <dgm:pt modelId="{241C4A4B-13B2-B14D-9274-C8993E1BCC0F}" type="pres">
      <dgm:prSet presAssocID="{1B5BD870-F0CF-403D-A10D-CB6834DF1801}" presName="parentText" presStyleLbl="node1" presStyleIdx="0" presStyleCnt="2">
        <dgm:presLayoutVars>
          <dgm:chMax val="0"/>
          <dgm:bulletEnabled val="1"/>
        </dgm:presLayoutVars>
      </dgm:prSet>
      <dgm:spPr/>
    </dgm:pt>
    <dgm:pt modelId="{B98ADF84-33BE-5147-A866-9AE5FF378A74}" type="pres">
      <dgm:prSet presAssocID="{17C48185-DCB7-4DF7-B232-09E9286D2DE3}" presName="spacer" presStyleCnt="0"/>
      <dgm:spPr/>
    </dgm:pt>
    <dgm:pt modelId="{64F83D8B-1D93-E047-B437-C7DFCDC3B357}" type="pres">
      <dgm:prSet presAssocID="{B517D00C-3D00-461F-B232-9749EC667DC0}" presName="parentText" presStyleLbl="node1" presStyleIdx="1" presStyleCnt="2">
        <dgm:presLayoutVars>
          <dgm:chMax val="0"/>
          <dgm:bulletEnabled val="1"/>
        </dgm:presLayoutVars>
      </dgm:prSet>
      <dgm:spPr/>
    </dgm:pt>
  </dgm:ptLst>
  <dgm:cxnLst>
    <dgm:cxn modelId="{F552CF6B-3453-4AAF-9F18-984CDC789422}" srcId="{7605DE2D-83DD-4837-9AA1-99B523D815F2}" destId="{B517D00C-3D00-461F-B232-9749EC667DC0}" srcOrd="1" destOrd="0" parTransId="{895A3C45-5860-4B46-8203-40BE4419E673}" sibTransId="{D7374D77-33B7-4E4C-9877-B5973C29E342}"/>
    <dgm:cxn modelId="{A9F09976-6481-1B4D-AAF8-1CB04251BCF7}" type="presOf" srcId="{7605DE2D-83DD-4837-9AA1-99B523D815F2}" destId="{087A87CD-52DD-2F4B-8460-3EBDD8A9A3DE}" srcOrd="0" destOrd="0" presId="urn:microsoft.com/office/officeart/2005/8/layout/vList2"/>
    <dgm:cxn modelId="{10D416B2-2824-E949-AB19-97D4377BAF02}" type="presOf" srcId="{B517D00C-3D00-461F-B232-9749EC667DC0}" destId="{64F83D8B-1D93-E047-B437-C7DFCDC3B357}" srcOrd="0" destOrd="0" presId="urn:microsoft.com/office/officeart/2005/8/layout/vList2"/>
    <dgm:cxn modelId="{17D3A0CD-A311-410D-ABA2-BF6BB5C7D390}" srcId="{7605DE2D-83DD-4837-9AA1-99B523D815F2}" destId="{1B5BD870-F0CF-403D-A10D-CB6834DF1801}" srcOrd="0" destOrd="0" parTransId="{2B4D971A-5079-42AE-B439-30EC7F2A26FD}" sibTransId="{17C48185-DCB7-4DF7-B232-09E9286D2DE3}"/>
    <dgm:cxn modelId="{93CC3DCF-CF58-F84B-99F6-9E4DD28CA24D}" type="presOf" srcId="{1B5BD870-F0CF-403D-A10D-CB6834DF1801}" destId="{241C4A4B-13B2-B14D-9274-C8993E1BCC0F}" srcOrd="0" destOrd="0" presId="urn:microsoft.com/office/officeart/2005/8/layout/vList2"/>
    <dgm:cxn modelId="{15A702FE-EF50-8741-8F5B-439E43096284}" type="presParOf" srcId="{087A87CD-52DD-2F4B-8460-3EBDD8A9A3DE}" destId="{241C4A4B-13B2-B14D-9274-C8993E1BCC0F}" srcOrd="0" destOrd="0" presId="urn:microsoft.com/office/officeart/2005/8/layout/vList2"/>
    <dgm:cxn modelId="{ACFB3E9F-8CF6-0548-9AD9-73A04CFB3CB2}" type="presParOf" srcId="{087A87CD-52DD-2F4B-8460-3EBDD8A9A3DE}" destId="{B98ADF84-33BE-5147-A866-9AE5FF378A74}" srcOrd="1" destOrd="0" presId="urn:microsoft.com/office/officeart/2005/8/layout/vList2"/>
    <dgm:cxn modelId="{67C40516-8339-D041-B535-6FDEABB10BCD}" type="presParOf" srcId="{087A87CD-52DD-2F4B-8460-3EBDD8A9A3DE}" destId="{64F83D8B-1D93-E047-B437-C7DFCDC3B35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53C1F-51CA-4D76-A7F9-82F52AF557B5}"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E6ACA695-B659-4CA7-B511-7DBD5E4836B2}">
      <dgm:prSet/>
      <dgm:spPr/>
      <dgm:t>
        <a:bodyPr/>
        <a:lstStyle/>
        <a:p>
          <a:r>
            <a:rPr lang="en-US" b="0" i="0"/>
            <a:t>Work with pregnant women and new moms​</a:t>
          </a:r>
          <a:endParaRPr lang="en-US"/>
        </a:p>
      </dgm:t>
    </dgm:pt>
    <dgm:pt modelId="{F226421C-740A-4172-BC0E-93ED8587C032}" type="parTrans" cxnId="{408F84B5-B139-44E2-B512-3366B6012ED3}">
      <dgm:prSet/>
      <dgm:spPr/>
      <dgm:t>
        <a:bodyPr/>
        <a:lstStyle/>
        <a:p>
          <a:endParaRPr lang="en-US"/>
        </a:p>
      </dgm:t>
    </dgm:pt>
    <dgm:pt modelId="{52BF6BE7-45D4-476B-992A-76A642180739}" type="sibTrans" cxnId="{408F84B5-B139-44E2-B512-3366B6012ED3}">
      <dgm:prSet/>
      <dgm:spPr/>
      <dgm:t>
        <a:bodyPr/>
        <a:lstStyle/>
        <a:p>
          <a:endParaRPr lang="en-US"/>
        </a:p>
      </dgm:t>
    </dgm:pt>
    <dgm:pt modelId="{ADAC4ADD-C86E-4E46-859C-058AD3BC71E7}">
      <dgm:prSet/>
      <dgm:spPr/>
      <dgm:t>
        <a:bodyPr/>
        <a:lstStyle/>
        <a:p>
          <a:r>
            <a:rPr lang="en-US" b="0" i="0"/>
            <a:t>During pregnancy (at least 3 visits)​</a:t>
          </a:r>
          <a:endParaRPr lang="en-US"/>
        </a:p>
      </dgm:t>
    </dgm:pt>
    <dgm:pt modelId="{AA7E430E-5577-4C87-8A88-6D3CB9DBB8CC}" type="parTrans" cxnId="{1BD1D4EC-3DC7-49D1-8200-3103ED98A1CA}">
      <dgm:prSet/>
      <dgm:spPr/>
      <dgm:t>
        <a:bodyPr/>
        <a:lstStyle/>
        <a:p>
          <a:endParaRPr lang="en-US"/>
        </a:p>
      </dgm:t>
    </dgm:pt>
    <dgm:pt modelId="{4C9B9430-FF71-490A-80C8-77F1C9343143}" type="sibTrans" cxnId="{1BD1D4EC-3DC7-49D1-8200-3103ED98A1CA}">
      <dgm:prSet/>
      <dgm:spPr/>
      <dgm:t>
        <a:bodyPr/>
        <a:lstStyle/>
        <a:p>
          <a:endParaRPr lang="en-US"/>
        </a:p>
      </dgm:t>
    </dgm:pt>
    <dgm:pt modelId="{2A072829-8AD3-41AF-B2DE-45E6A9522DFD}">
      <dgm:prSet/>
      <dgm:spPr/>
      <dgm:t>
        <a:bodyPr/>
        <a:lstStyle/>
        <a:p>
          <a:r>
            <a:rPr lang="en-US" b="0" i="0"/>
            <a:t>At the birth​</a:t>
          </a:r>
          <a:endParaRPr lang="en-US"/>
        </a:p>
      </dgm:t>
    </dgm:pt>
    <dgm:pt modelId="{D8C2490C-8B96-4648-907D-8EAFF4F9C1CA}" type="parTrans" cxnId="{F74ABB4E-D511-4C5D-823C-319CB2DF9B2F}">
      <dgm:prSet/>
      <dgm:spPr/>
      <dgm:t>
        <a:bodyPr/>
        <a:lstStyle/>
        <a:p>
          <a:endParaRPr lang="en-US"/>
        </a:p>
      </dgm:t>
    </dgm:pt>
    <dgm:pt modelId="{B060C3C9-56F5-4D2D-B9FD-3EF2E7DFBB89}" type="sibTrans" cxnId="{F74ABB4E-D511-4C5D-823C-319CB2DF9B2F}">
      <dgm:prSet/>
      <dgm:spPr/>
      <dgm:t>
        <a:bodyPr/>
        <a:lstStyle/>
        <a:p>
          <a:endParaRPr lang="en-US"/>
        </a:p>
      </dgm:t>
    </dgm:pt>
    <dgm:pt modelId="{40DE1E03-0AF0-4DA3-B164-19DAEB71FDB4}">
      <dgm:prSet/>
      <dgm:spPr/>
      <dgm:t>
        <a:bodyPr/>
        <a:lstStyle/>
        <a:p>
          <a:r>
            <a:rPr lang="en-US" b="0" i="0"/>
            <a:t>Provide various information to moms for child rearing and cultural teaching</a:t>
          </a:r>
          <a:endParaRPr lang="en-US"/>
        </a:p>
      </dgm:t>
    </dgm:pt>
    <dgm:pt modelId="{67466CD3-73CE-436D-B40E-F1660265D561}" type="parTrans" cxnId="{5ABDCFBD-1464-4EAA-B4FC-ECA1E9C8112A}">
      <dgm:prSet/>
      <dgm:spPr/>
      <dgm:t>
        <a:bodyPr/>
        <a:lstStyle/>
        <a:p>
          <a:endParaRPr lang="en-US"/>
        </a:p>
      </dgm:t>
    </dgm:pt>
    <dgm:pt modelId="{B7DCE98C-DE61-44BD-8412-003B59A603C0}" type="sibTrans" cxnId="{5ABDCFBD-1464-4EAA-B4FC-ECA1E9C8112A}">
      <dgm:prSet/>
      <dgm:spPr/>
      <dgm:t>
        <a:bodyPr/>
        <a:lstStyle/>
        <a:p>
          <a:endParaRPr lang="en-US"/>
        </a:p>
      </dgm:t>
    </dgm:pt>
    <dgm:pt modelId="{0EDACBFD-BB75-4A8A-B7E6-83972C994DCF}">
      <dgm:prSet/>
      <dgm:spPr/>
      <dgm:t>
        <a:bodyPr/>
        <a:lstStyle/>
        <a:p>
          <a:r>
            <a:rPr lang="en-US" b="0" i="0"/>
            <a:t>After the pair return home (at least 2 visits)​</a:t>
          </a:r>
          <a:endParaRPr lang="en-US"/>
        </a:p>
      </dgm:t>
    </dgm:pt>
    <dgm:pt modelId="{0692EB6C-E97F-4299-8EB9-16C6364E91EA}" type="parTrans" cxnId="{25455CF0-5CED-49B4-9008-4E11ACD3883F}">
      <dgm:prSet/>
      <dgm:spPr/>
      <dgm:t>
        <a:bodyPr/>
        <a:lstStyle/>
        <a:p>
          <a:endParaRPr lang="en-US"/>
        </a:p>
      </dgm:t>
    </dgm:pt>
    <dgm:pt modelId="{376E7331-4E5D-49B1-AAFA-01CF82FE800D}" type="sibTrans" cxnId="{25455CF0-5CED-49B4-9008-4E11ACD3883F}">
      <dgm:prSet/>
      <dgm:spPr/>
      <dgm:t>
        <a:bodyPr/>
        <a:lstStyle/>
        <a:p>
          <a:endParaRPr lang="en-US"/>
        </a:p>
      </dgm:t>
    </dgm:pt>
    <dgm:pt modelId="{33B1D410-D1B7-4894-B9CA-98B4AFA8AA5B}">
      <dgm:prSet/>
      <dgm:spPr/>
      <dgm:t>
        <a:bodyPr/>
        <a:lstStyle/>
        <a:p>
          <a:r>
            <a:rPr lang="en-US" b="0" i="0"/>
            <a:t>Make referrals to others at end of time working together​</a:t>
          </a:r>
          <a:endParaRPr lang="en-US"/>
        </a:p>
      </dgm:t>
    </dgm:pt>
    <dgm:pt modelId="{CE4AE542-FCE0-4487-9B02-D9220F79DBB1}" type="parTrans" cxnId="{C283C34F-B6FD-4CFA-AAC2-CBEF9A3552E4}">
      <dgm:prSet/>
      <dgm:spPr/>
      <dgm:t>
        <a:bodyPr/>
        <a:lstStyle/>
        <a:p>
          <a:endParaRPr lang="en-US"/>
        </a:p>
      </dgm:t>
    </dgm:pt>
    <dgm:pt modelId="{3D3DECAF-DF4B-4AC1-B222-18ED4D6AEFED}" type="sibTrans" cxnId="{C283C34F-B6FD-4CFA-AAC2-CBEF9A3552E4}">
      <dgm:prSet/>
      <dgm:spPr/>
      <dgm:t>
        <a:bodyPr/>
        <a:lstStyle/>
        <a:p>
          <a:endParaRPr lang="en-US"/>
        </a:p>
      </dgm:t>
    </dgm:pt>
    <dgm:pt modelId="{50EA4C5B-D2CF-4CBB-9B5A-64142210BA0D}">
      <dgm:prSet/>
      <dgm:spPr/>
      <dgm:t>
        <a:bodyPr/>
        <a:lstStyle/>
        <a:p>
          <a:r>
            <a:rPr lang="en-US"/>
            <a:t>Provide lactation support</a:t>
          </a:r>
        </a:p>
      </dgm:t>
    </dgm:pt>
    <dgm:pt modelId="{93DC8749-4EFC-4BD4-9A8B-41AFEA0FAEC1}" type="parTrans" cxnId="{A3CFB8A0-2D29-4308-AB57-34EF57169C80}">
      <dgm:prSet/>
      <dgm:spPr/>
      <dgm:t>
        <a:bodyPr/>
        <a:lstStyle/>
        <a:p>
          <a:endParaRPr lang="en-US"/>
        </a:p>
      </dgm:t>
    </dgm:pt>
    <dgm:pt modelId="{C60BEF74-7DFC-442C-A8D2-E1AB030EA1BA}" type="sibTrans" cxnId="{A3CFB8A0-2D29-4308-AB57-34EF57169C80}">
      <dgm:prSet/>
      <dgm:spPr/>
      <dgm:t>
        <a:bodyPr/>
        <a:lstStyle/>
        <a:p>
          <a:endParaRPr lang="en-US"/>
        </a:p>
      </dgm:t>
    </dgm:pt>
    <dgm:pt modelId="{3E32DB0F-6756-6641-9221-9FD663098761}" type="pres">
      <dgm:prSet presAssocID="{88353C1F-51CA-4D76-A7F9-82F52AF557B5}" presName="vert0" presStyleCnt="0">
        <dgm:presLayoutVars>
          <dgm:dir/>
          <dgm:animOne val="branch"/>
          <dgm:animLvl val="lvl"/>
        </dgm:presLayoutVars>
      </dgm:prSet>
      <dgm:spPr/>
    </dgm:pt>
    <dgm:pt modelId="{5A79631E-B2FD-214B-899E-5FDBF329FFE3}" type="pres">
      <dgm:prSet presAssocID="{E6ACA695-B659-4CA7-B511-7DBD5E4836B2}" presName="thickLine" presStyleLbl="alignNode1" presStyleIdx="0" presStyleCnt="7"/>
      <dgm:spPr/>
    </dgm:pt>
    <dgm:pt modelId="{FFB7513A-A88B-9646-BC46-2D036F49D77B}" type="pres">
      <dgm:prSet presAssocID="{E6ACA695-B659-4CA7-B511-7DBD5E4836B2}" presName="horz1" presStyleCnt="0"/>
      <dgm:spPr/>
    </dgm:pt>
    <dgm:pt modelId="{7891F2AE-670A-B64D-80DE-5AF0FD053D1F}" type="pres">
      <dgm:prSet presAssocID="{E6ACA695-B659-4CA7-B511-7DBD5E4836B2}" presName="tx1" presStyleLbl="revTx" presStyleIdx="0" presStyleCnt="7"/>
      <dgm:spPr/>
    </dgm:pt>
    <dgm:pt modelId="{5483B390-4803-C443-8882-9C211C4B0F97}" type="pres">
      <dgm:prSet presAssocID="{E6ACA695-B659-4CA7-B511-7DBD5E4836B2}" presName="vert1" presStyleCnt="0"/>
      <dgm:spPr/>
    </dgm:pt>
    <dgm:pt modelId="{DF1BF364-C94D-DB45-878F-1A7D17C8DD36}" type="pres">
      <dgm:prSet presAssocID="{ADAC4ADD-C86E-4E46-859C-058AD3BC71E7}" presName="thickLine" presStyleLbl="alignNode1" presStyleIdx="1" presStyleCnt="7"/>
      <dgm:spPr/>
    </dgm:pt>
    <dgm:pt modelId="{25492097-AB74-B943-9653-50472DC35F18}" type="pres">
      <dgm:prSet presAssocID="{ADAC4ADD-C86E-4E46-859C-058AD3BC71E7}" presName="horz1" presStyleCnt="0"/>
      <dgm:spPr/>
    </dgm:pt>
    <dgm:pt modelId="{E58BAA1A-2EA9-1243-96D2-EB7813F77002}" type="pres">
      <dgm:prSet presAssocID="{ADAC4ADD-C86E-4E46-859C-058AD3BC71E7}" presName="tx1" presStyleLbl="revTx" presStyleIdx="1" presStyleCnt="7"/>
      <dgm:spPr/>
    </dgm:pt>
    <dgm:pt modelId="{9B2CDA85-18A8-FF44-86EA-2927592217C6}" type="pres">
      <dgm:prSet presAssocID="{ADAC4ADD-C86E-4E46-859C-058AD3BC71E7}" presName="vert1" presStyleCnt="0"/>
      <dgm:spPr/>
    </dgm:pt>
    <dgm:pt modelId="{62FBAD50-30E4-C948-98EE-5CC663CF9BA6}" type="pres">
      <dgm:prSet presAssocID="{2A072829-8AD3-41AF-B2DE-45E6A9522DFD}" presName="thickLine" presStyleLbl="alignNode1" presStyleIdx="2" presStyleCnt="7"/>
      <dgm:spPr/>
    </dgm:pt>
    <dgm:pt modelId="{DE03917D-00D2-B445-8099-D0BCCE3B14F3}" type="pres">
      <dgm:prSet presAssocID="{2A072829-8AD3-41AF-B2DE-45E6A9522DFD}" presName="horz1" presStyleCnt="0"/>
      <dgm:spPr/>
    </dgm:pt>
    <dgm:pt modelId="{ADFAA422-956D-7C4C-B80B-E0388C196F42}" type="pres">
      <dgm:prSet presAssocID="{2A072829-8AD3-41AF-B2DE-45E6A9522DFD}" presName="tx1" presStyleLbl="revTx" presStyleIdx="2" presStyleCnt="7"/>
      <dgm:spPr/>
    </dgm:pt>
    <dgm:pt modelId="{099ED43A-2563-684E-A765-4563D9CAE474}" type="pres">
      <dgm:prSet presAssocID="{2A072829-8AD3-41AF-B2DE-45E6A9522DFD}" presName="vert1" presStyleCnt="0"/>
      <dgm:spPr/>
    </dgm:pt>
    <dgm:pt modelId="{7E6FE2FA-3125-0843-B635-E1082553A4A3}" type="pres">
      <dgm:prSet presAssocID="{40DE1E03-0AF0-4DA3-B164-19DAEB71FDB4}" presName="thickLine" presStyleLbl="alignNode1" presStyleIdx="3" presStyleCnt="7"/>
      <dgm:spPr/>
    </dgm:pt>
    <dgm:pt modelId="{242E2536-7271-3946-B98A-DC261AA782A4}" type="pres">
      <dgm:prSet presAssocID="{40DE1E03-0AF0-4DA3-B164-19DAEB71FDB4}" presName="horz1" presStyleCnt="0"/>
      <dgm:spPr/>
    </dgm:pt>
    <dgm:pt modelId="{CA58CD42-6A02-6E49-9910-423DC7ED284A}" type="pres">
      <dgm:prSet presAssocID="{40DE1E03-0AF0-4DA3-B164-19DAEB71FDB4}" presName="tx1" presStyleLbl="revTx" presStyleIdx="3" presStyleCnt="7"/>
      <dgm:spPr/>
    </dgm:pt>
    <dgm:pt modelId="{F021272A-0103-1B4F-8A4A-AA95ECFC7E05}" type="pres">
      <dgm:prSet presAssocID="{40DE1E03-0AF0-4DA3-B164-19DAEB71FDB4}" presName="vert1" presStyleCnt="0"/>
      <dgm:spPr/>
    </dgm:pt>
    <dgm:pt modelId="{DC07BD6C-B3C3-274C-B803-EC228105325E}" type="pres">
      <dgm:prSet presAssocID="{0EDACBFD-BB75-4A8A-B7E6-83972C994DCF}" presName="thickLine" presStyleLbl="alignNode1" presStyleIdx="4" presStyleCnt="7"/>
      <dgm:spPr/>
    </dgm:pt>
    <dgm:pt modelId="{F0AB534D-31A8-3746-BDCB-3E1CDBCA59DB}" type="pres">
      <dgm:prSet presAssocID="{0EDACBFD-BB75-4A8A-B7E6-83972C994DCF}" presName="horz1" presStyleCnt="0"/>
      <dgm:spPr/>
    </dgm:pt>
    <dgm:pt modelId="{81C1ADF6-167D-3D43-9FAE-A59FEEA99F8B}" type="pres">
      <dgm:prSet presAssocID="{0EDACBFD-BB75-4A8A-B7E6-83972C994DCF}" presName="tx1" presStyleLbl="revTx" presStyleIdx="4" presStyleCnt="7"/>
      <dgm:spPr/>
    </dgm:pt>
    <dgm:pt modelId="{D7E1BAFE-EE6F-4D41-A844-31B84261CE67}" type="pres">
      <dgm:prSet presAssocID="{0EDACBFD-BB75-4A8A-B7E6-83972C994DCF}" presName="vert1" presStyleCnt="0"/>
      <dgm:spPr/>
    </dgm:pt>
    <dgm:pt modelId="{66EE567F-5492-B841-9953-A0411CA64192}" type="pres">
      <dgm:prSet presAssocID="{33B1D410-D1B7-4894-B9CA-98B4AFA8AA5B}" presName="thickLine" presStyleLbl="alignNode1" presStyleIdx="5" presStyleCnt="7"/>
      <dgm:spPr/>
    </dgm:pt>
    <dgm:pt modelId="{B8FCC1B2-290E-8C43-8F2E-8236E214B942}" type="pres">
      <dgm:prSet presAssocID="{33B1D410-D1B7-4894-B9CA-98B4AFA8AA5B}" presName="horz1" presStyleCnt="0"/>
      <dgm:spPr/>
    </dgm:pt>
    <dgm:pt modelId="{0CFB493B-F2CD-D142-81D4-713ACDDD0398}" type="pres">
      <dgm:prSet presAssocID="{33B1D410-D1B7-4894-B9CA-98B4AFA8AA5B}" presName="tx1" presStyleLbl="revTx" presStyleIdx="5" presStyleCnt="7"/>
      <dgm:spPr/>
    </dgm:pt>
    <dgm:pt modelId="{469036A2-9D9C-BD4C-B0B4-F4CBC4F03ED6}" type="pres">
      <dgm:prSet presAssocID="{33B1D410-D1B7-4894-B9CA-98B4AFA8AA5B}" presName="vert1" presStyleCnt="0"/>
      <dgm:spPr/>
    </dgm:pt>
    <dgm:pt modelId="{F0BA0DA5-6CCC-FE4B-958C-9D64A5E80621}" type="pres">
      <dgm:prSet presAssocID="{50EA4C5B-D2CF-4CBB-9B5A-64142210BA0D}" presName="thickLine" presStyleLbl="alignNode1" presStyleIdx="6" presStyleCnt="7"/>
      <dgm:spPr/>
    </dgm:pt>
    <dgm:pt modelId="{595A09AA-CF0F-474D-896B-5B6A5CE37AEC}" type="pres">
      <dgm:prSet presAssocID="{50EA4C5B-D2CF-4CBB-9B5A-64142210BA0D}" presName="horz1" presStyleCnt="0"/>
      <dgm:spPr/>
    </dgm:pt>
    <dgm:pt modelId="{9A9F34AA-57F5-C24A-ABBB-4642C4646C57}" type="pres">
      <dgm:prSet presAssocID="{50EA4C5B-D2CF-4CBB-9B5A-64142210BA0D}" presName="tx1" presStyleLbl="revTx" presStyleIdx="6" presStyleCnt="7"/>
      <dgm:spPr/>
    </dgm:pt>
    <dgm:pt modelId="{1031970E-699E-8945-8E1B-7EBFFBFE1928}" type="pres">
      <dgm:prSet presAssocID="{50EA4C5B-D2CF-4CBB-9B5A-64142210BA0D}" presName="vert1" presStyleCnt="0"/>
      <dgm:spPr/>
    </dgm:pt>
  </dgm:ptLst>
  <dgm:cxnLst>
    <dgm:cxn modelId="{6643943B-09E2-564F-9150-CDBC8D394BED}" type="presOf" srcId="{E6ACA695-B659-4CA7-B511-7DBD5E4836B2}" destId="{7891F2AE-670A-B64D-80DE-5AF0FD053D1F}" srcOrd="0" destOrd="0" presId="urn:microsoft.com/office/officeart/2008/layout/LinedList"/>
    <dgm:cxn modelId="{926D033D-96D2-E649-BA13-8FAD028C4A68}" type="presOf" srcId="{33B1D410-D1B7-4894-B9CA-98B4AFA8AA5B}" destId="{0CFB493B-F2CD-D142-81D4-713ACDDD0398}" srcOrd="0" destOrd="0" presId="urn:microsoft.com/office/officeart/2008/layout/LinedList"/>
    <dgm:cxn modelId="{62C11E5B-407C-9A4F-8596-6A333A499B2D}" type="presOf" srcId="{2A072829-8AD3-41AF-B2DE-45E6A9522DFD}" destId="{ADFAA422-956D-7C4C-B80B-E0388C196F42}" srcOrd="0" destOrd="0" presId="urn:microsoft.com/office/officeart/2008/layout/LinedList"/>
    <dgm:cxn modelId="{A5FCAC69-5C26-9A45-A900-418699BE7948}" type="presOf" srcId="{0EDACBFD-BB75-4A8A-B7E6-83972C994DCF}" destId="{81C1ADF6-167D-3D43-9FAE-A59FEEA99F8B}" srcOrd="0" destOrd="0" presId="urn:microsoft.com/office/officeart/2008/layout/LinedList"/>
    <dgm:cxn modelId="{BAD8E56D-F839-D648-BC0D-D8C96AAAC202}" type="presOf" srcId="{40DE1E03-0AF0-4DA3-B164-19DAEB71FDB4}" destId="{CA58CD42-6A02-6E49-9910-423DC7ED284A}" srcOrd="0" destOrd="0" presId="urn:microsoft.com/office/officeart/2008/layout/LinedList"/>
    <dgm:cxn modelId="{F74ABB4E-D511-4C5D-823C-319CB2DF9B2F}" srcId="{88353C1F-51CA-4D76-A7F9-82F52AF557B5}" destId="{2A072829-8AD3-41AF-B2DE-45E6A9522DFD}" srcOrd="2" destOrd="0" parTransId="{D8C2490C-8B96-4648-907D-8EAFF4F9C1CA}" sibTransId="{B060C3C9-56F5-4D2D-B9FD-3EF2E7DFBB89}"/>
    <dgm:cxn modelId="{C283C34F-B6FD-4CFA-AAC2-CBEF9A3552E4}" srcId="{88353C1F-51CA-4D76-A7F9-82F52AF557B5}" destId="{33B1D410-D1B7-4894-B9CA-98B4AFA8AA5B}" srcOrd="5" destOrd="0" parTransId="{CE4AE542-FCE0-4487-9B02-D9220F79DBB1}" sibTransId="{3D3DECAF-DF4B-4AC1-B222-18ED4D6AEFED}"/>
    <dgm:cxn modelId="{AD90EE7B-9B42-F247-B8BD-15DC7C813C92}" type="presOf" srcId="{50EA4C5B-D2CF-4CBB-9B5A-64142210BA0D}" destId="{9A9F34AA-57F5-C24A-ABBB-4642C4646C57}" srcOrd="0" destOrd="0" presId="urn:microsoft.com/office/officeart/2008/layout/LinedList"/>
    <dgm:cxn modelId="{2CB5579C-B983-1742-A653-6F229AF2FAB7}" type="presOf" srcId="{ADAC4ADD-C86E-4E46-859C-058AD3BC71E7}" destId="{E58BAA1A-2EA9-1243-96D2-EB7813F77002}" srcOrd="0" destOrd="0" presId="urn:microsoft.com/office/officeart/2008/layout/LinedList"/>
    <dgm:cxn modelId="{A3CFB8A0-2D29-4308-AB57-34EF57169C80}" srcId="{88353C1F-51CA-4D76-A7F9-82F52AF557B5}" destId="{50EA4C5B-D2CF-4CBB-9B5A-64142210BA0D}" srcOrd="6" destOrd="0" parTransId="{93DC8749-4EFC-4BD4-9A8B-41AFEA0FAEC1}" sibTransId="{C60BEF74-7DFC-442C-A8D2-E1AB030EA1BA}"/>
    <dgm:cxn modelId="{26832EAB-996B-5D47-A488-28233B467A44}" type="presOf" srcId="{88353C1F-51CA-4D76-A7F9-82F52AF557B5}" destId="{3E32DB0F-6756-6641-9221-9FD663098761}" srcOrd="0" destOrd="0" presId="urn:microsoft.com/office/officeart/2008/layout/LinedList"/>
    <dgm:cxn modelId="{408F84B5-B139-44E2-B512-3366B6012ED3}" srcId="{88353C1F-51CA-4D76-A7F9-82F52AF557B5}" destId="{E6ACA695-B659-4CA7-B511-7DBD5E4836B2}" srcOrd="0" destOrd="0" parTransId="{F226421C-740A-4172-BC0E-93ED8587C032}" sibTransId="{52BF6BE7-45D4-476B-992A-76A642180739}"/>
    <dgm:cxn modelId="{5ABDCFBD-1464-4EAA-B4FC-ECA1E9C8112A}" srcId="{88353C1F-51CA-4D76-A7F9-82F52AF557B5}" destId="{40DE1E03-0AF0-4DA3-B164-19DAEB71FDB4}" srcOrd="3" destOrd="0" parTransId="{67466CD3-73CE-436D-B40E-F1660265D561}" sibTransId="{B7DCE98C-DE61-44BD-8412-003B59A603C0}"/>
    <dgm:cxn modelId="{1BD1D4EC-3DC7-49D1-8200-3103ED98A1CA}" srcId="{88353C1F-51CA-4D76-A7F9-82F52AF557B5}" destId="{ADAC4ADD-C86E-4E46-859C-058AD3BC71E7}" srcOrd="1" destOrd="0" parTransId="{AA7E430E-5577-4C87-8A88-6D3CB9DBB8CC}" sibTransId="{4C9B9430-FF71-490A-80C8-77F1C9343143}"/>
    <dgm:cxn modelId="{25455CF0-5CED-49B4-9008-4E11ACD3883F}" srcId="{88353C1F-51CA-4D76-A7F9-82F52AF557B5}" destId="{0EDACBFD-BB75-4A8A-B7E6-83972C994DCF}" srcOrd="4" destOrd="0" parTransId="{0692EB6C-E97F-4299-8EB9-16C6364E91EA}" sibTransId="{376E7331-4E5D-49B1-AAFA-01CF82FE800D}"/>
    <dgm:cxn modelId="{1A7C4809-E88A-FD44-B12D-43B5A1807BDD}" type="presParOf" srcId="{3E32DB0F-6756-6641-9221-9FD663098761}" destId="{5A79631E-B2FD-214B-899E-5FDBF329FFE3}" srcOrd="0" destOrd="0" presId="urn:microsoft.com/office/officeart/2008/layout/LinedList"/>
    <dgm:cxn modelId="{DEA9C7BB-7695-2047-A4BB-82FF84A75C06}" type="presParOf" srcId="{3E32DB0F-6756-6641-9221-9FD663098761}" destId="{FFB7513A-A88B-9646-BC46-2D036F49D77B}" srcOrd="1" destOrd="0" presId="urn:microsoft.com/office/officeart/2008/layout/LinedList"/>
    <dgm:cxn modelId="{B0DB9D16-E1E6-D444-A8F1-C0813B15C614}" type="presParOf" srcId="{FFB7513A-A88B-9646-BC46-2D036F49D77B}" destId="{7891F2AE-670A-B64D-80DE-5AF0FD053D1F}" srcOrd="0" destOrd="0" presId="urn:microsoft.com/office/officeart/2008/layout/LinedList"/>
    <dgm:cxn modelId="{651AA7D4-3F0F-9641-BD98-7534260E8662}" type="presParOf" srcId="{FFB7513A-A88B-9646-BC46-2D036F49D77B}" destId="{5483B390-4803-C443-8882-9C211C4B0F97}" srcOrd="1" destOrd="0" presId="urn:microsoft.com/office/officeart/2008/layout/LinedList"/>
    <dgm:cxn modelId="{E62A6DC5-3E66-6644-BC73-F6465B97B9C2}" type="presParOf" srcId="{3E32DB0F-6756-6641-9221-9FD663098761}" destId="{DF1BF364-C94D-DB45-878F-1A7D17C8DD36}" srcOrd="2" destOrd="0" presId="urn:microsoft.com/office/officeart/2008/layout/LinedList"/>
    <dgm:cxn modelId="{A48C9DBF-BC69-0E45-8359-B287913324ED}" type="presParOf" srcId="{3E32DB0F-6756-6641-9221-9FD663098761}" destId="{25492097-AB74-B943-9653-50472DC35F18}" srcOrd="3" destOrd="0" presId="urn:microsoft.com/office/officeart/2008/layout/LinedList"/>
    <dgm:cxn modelId="{FFF71B6F-B38C-D145-BF3D-526DC3B9786D}" type="presParOf" srcId="{25492097-AB74-B943-9653-50472DC35F18}" destId="{E58BAA1A-2EA9-1243-96D2-EB7813F77002}" srcOrd="0" destOrd="0" presId="urn:microsoft.com/office/officeart/2008/layout/LinedList"/>
    <dgm:cxn modelId="{A3FB067B-F779-D04C-A097-E44E714A086D}" type="presParOf" srcId="{25492097-AB74-B943-9653-50472DC35F18}" destId="{9B2CDA85-18A8-FF44-86EA-2927592217C6}" srcOrd="1" destOrd="0" presId="urn:microsoft.com/office/officeart/2008/layout/LinedList"/>
    <dgm:cxn modelId="{4E918BA1-A24D-8740-A155-2F6B7102FFBE}" type="presParOf" srcId="{3E32DB0F-6756-6641-9221-9FD663098761}" destId="{62FBAD50-30E4-C948-98EE-5CC663CF9BA6}" srcOrd="4" destOrd="0" presId="urn:microsoft.com/office/officeart/2008/layout/LinedList"/>
    <dgm:cxn modelId="{CEE858B9-82D1-6F40-85D6-6FDA099749E7}" type="presParOf" srcId="{3E32DB0F-6756-6641-9221-9FD663098761}" destId="{DE03917D-00D2-B445-8099-D0BCCE3B14F3}" srcOrd="5" destOrd="0" presId="urn:microsoft.com/office/officeart/2008/layout/LinedList"/>
    <dgm:cxn modelId="{94720055-20F1-1848-9772-8FBC7905642B}" type="presParOf" srcId="{DE03917D-00D2-B445-8099-D0BCCE3B14F3}" destId="{ADFAA422-956D-7C4C-B80B-E0388C196F42}" srcOrd="0" destOrd="0" presId="urn:microsoft.com/office/officeart/2008/layout/LinedList"/>
    <dgm:cxn modelId="{E6D644D3-B6CF-A741-9275-F37F1360579C}" type="presParOf" srcId="{DE03917D-00D2-B445-8099-D0BCCE3B14F3}" destId="{099ED43A-2563-684E-A765-4563D9CAE474}" srcOrd="1" destOrd="0" presId="urn:microsoft.com/office/officeart/2008/layout/LinedList"/>
    <dgm:cxn modelId="{7EE5B6D8-9BF1-C24D-9F5E-CC8C3A643549}" type="presParOf" srcId="{3E32DB0F-6756-6641-9221-9FD663098761}" destId="{7E6FE2FA-3125-0843-B635-E1082553A4A3}" srcOrd="6" destOrd="0" presId="urn:microsoft.com/office/officeart/2008/layout/LinedList"/>
    <dgm:cxn modelId="{58A68642-ABD5-314F-9BD7-5715CC46C584}" type="presParOf" srcId="{3E32DB0F-6756-6641-9221-9FD663098761}" destId="{242E2536-7271-3946-B98A-DC261AA782A4}" srcOrd="7" destOrd="0" presId="urn:microsoft.com/office/officeart/2008/layout/LinedList"/>
    <dgm:cxn modelId="{8EC5658C-3094-FC46-BE7B-2E7D403D4598}" type="presParOf" srcId="{242E2536-7271-3946-B98A-DC261AA782A4}" destId="{CA58CD42-6A02-6E49-9910-423DC7ED284A}" srcOrd="0" destOrd="0" presId="urn:microsoft.com/office/officeart/2008/layout/LinedList"/>
    <dgm:cxn modelId="{4EA0EF0F-8D8A-A345-8396-8B452BB569DD}" type="presParOf" srcId="{242E2536-7271-3946-B98A-DC261AA782A4}" destId="{F021272A-0103-1B4F-8A4A-AA95ECFC7E05}" srcOrd="1" destOrd="0" presId="urn:microsoft.com/office/officeart/2008/layout/LinedList"/>
    <dgm:cxn modelId="{321F717D-209A-7F42-93F3-D864F6148495}" type="presParOf" srcId="{3E32DB0F-6756-6641-9221-9FD663098761}" destId="{DC07BD6C-B3C3-274C-B803-EC228105325E}" srcOrd="8" destOrd="0" presId="urn:microsoft.com/office/officeart/2008/layout/LinedList"/>
    <dgm:cxn modelId="{60DCA76B-5DE2-384D-BDA5-6D0F2B32A79D}" type="presParOf" srcId="{3E32DB0F-6756-6641-9221-9FD663098761}" destId="{F0AB534D-31A8-3746-BDCB-3E1CDBCA59DB}" srcOrd="9" destOrd="0" presId="urn:microsoft.com/office/officeart/2008/layout/LinedList"/>
    <dgm:cxn modelId="{D83C3849-07F8-024B-A2F8-24FAEDCE8D8C}" type="presParOf" srcId="{F0AB534D-31A8-3746-BDCB-3E1CDBCA59DB}" destId="{81C1ADF6-167D-3D43-9FAE-A59FEEA99F8B}" srcOrd="0" destOrd="0" presId="urn:microsoft.com/office/officeart/2008/layout/LinedList"/>
    <dgm:cxn modelId="{3FD71462-8E3D-7B4A-84EC-D252F76B2882}" type="presParOf" srcId="{F0AB534D-31A8-3746-BDCB-3E1CDBCA59DB}" destId="{D7E1BAFE-EE6F-4D41-A844-31B84261CE67}" srcOrd="1" destOrd="0" presId="urn:microsoft.com/office/officeart/2008/layout/LinedList"/>
    <dgm:cxn modelId="{16384E4F-A357-8F44-9215-5C6C33C5E806}" type="presParOf" srcId="{3E32DB0F-6756-6641-9221-9FD663098761}" destId="{66EE567F-5492-B841-9953-A0411CA64192}" srcOrd="10" destOrd="0" presId="urn:microsoft.com/office/officeart/2008/layout/LinedList"/>
    <dgm:cxn modelId="{A2E07BFA-F324-1049-B6C6-E969049B5C16}" type="presParOf" srcId="{3E32DB0F-6756-6641-9221-9FD663098761}" destId="{B8FCC1B2-290E-8C43-8F2E-8236E214B942}" srcOrd="11" destOrd="0" presId="urn:microsoft.com/office/officeart/2008/layout/LinedList"/>
    <dgm:cxn modelId="{4122B028-504D-7246-90FC-D9C95A02386D}" type="presParOf" srcId="{B8FCC1B2-290E-8C43-8F2E-8236E214B942}" destId="{0CFB493B-F2CD-D142-81D4-713ACDDD0398}" srcOrd="0" destOrd="0" presId="urn:microsoft.com/office/officeart/2008/layout/LinedList"/>
    <dgm:cxn modelId="{8DC964BD-517E-B449-911B-A418879C561E}" type="presParOf" srcId="{B8FCC1B2-290E-8C43-8F2E-8236E214B942}" destId="{469036A2-9D9C-BD4C-B0B4-F4CBC4F03ED6}" srcOrd="1" destOrd="0" presId="urn:microsoft.com/office/officeart/2008/layout/LinedList"/>
    <dgm:cxn modelId="{8AEA8EBB-44D1-2549-B144-794DC46FB560}" type="presParOf" srcId="{3E32DB0F-6756-6641-9221-9FD663098761}" destId="{F0BA0DA5-6CCC-FE4B-958C-9D64A5E80621}" srcOrd="12" destOrd="0" presId="urn:microsoft.com/office/officeart/2008/layout/LinedList"/>
    <dgm:cxn modelId="{3661B711-8FF6-7C4E-8979-7445FE422C85}" type="presParOf" srcId="{3E32DB0F-6756-6641-9221-9FD663098761}" destId="{595A09AA-CF0F-474D-896B-5B6A5CE37AEC}" srcOrd="13" destOrd="0" presId="urn:microsoft.com/office/officeart/2008/layout/LinedList"/>
    <dgm:cxn modelId="{92E9432D-74A9-6346-A4F9-A2B2CB435363}" type="presParOf" srcId="{595A09AA-CF0F-474D-896B-5B6A5CE37AEC}" destId="{9A9F34AA-57F5-C24A-ABBB-4642C4646C57}" srcOrd="0" destOrd="0" presId="urn:microsoft.com/office/officeart/2008/layout/LinedList"/>
    <dgm:cxn modelId="{849A1168-E089-DD4E-AA6A-B6EDA18320D4}" type="presParOf" srcId="{595A09AA-CF0F-474D-896B-5B6A5CE37AEC}" destId="{1031970E-699E-8945-8E1B-7EBFFBFE192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7A4F8E-5820-F248-B1E3-EA08F060BFA6}">
      <dsp:nvSpPr>
        <dsp:cNvPr id="0" name=""/>
        <dsp:cNvSpPr/>
      </dsp:nvSpPr>
      <dsp:spPr>
        <a:xfrm>
          <a:off x="28262" y="217"/>
          <a:ext cx="3239770" cy="205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62ED2E-99E1-CC49-BA34-516E605A1933}">
      <dsp:nvSpPr>
        <dsp:cNvPr id="0" name=""/>
        <dsp:cNvSpPr/>
      </dsp:nvSpPr>
      <dsp:spPr>
        <a:xfrm>
          <a:off x="388236" y="342192"/>
          <a:ext cx="3239770" cy="205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Ninde Collaborative formed out of concern about the opioid epidemic’s effect on maternal and child health in the Twin Cities Native community​</a:t>
          </a:r>
          <a:endParaRPr lang="en-US" sz="2000" kern="1200"/>
        </a:p>
      </dsp:txBody>
      <dsp:txXfrm>
        <a:off x="448491" y="402447"/>
        <a:ext cx="3119260" cy="1936744"/>
      </dsp:txXfrm>
    </dsp:sp>
    <dsp:sp modelId="{0B7D9B70-2523-924C-AC62-88AFEBCCE211}">
      <dsp:nvSpPr>
        <dsp:cNvPr id="0" name=""/>
        <dsp:cNvSpPr/>
      </dsp:nvSpPr>
      <dsp:spPr>
        <a:xfrm>
          <a:off x="3987981" y="217"/>
          <a:ext cx="3239770" cy="205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1E5C48-A875-AF4F-8309-45180AD2E8DB}">
      <dsp:nvSpPr>
        <dsp:cNvPr id="0" name=""/>
        <dsp:cNvSpPr/>
      </dsp:nvSpPr>
      <dsp:spPr>
        <a:xfrm>
          <a:off x="4347956" y="342192"/>
          <a:ext cx="3239770" cy="205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i="0" kern="1200"/>
            <a:t>Includes health professionals, staff from community-based agencies, and community members ​</a:t>
          </a:r>
          <a:endParaRPr lang="en-US" sz="2000" kern="1200"/>
        </a:p>
      </dsp:txBody>
      <dsp:txXfrm>
        <a:off x="4408211" y="402447"/>
        <a:ext cx="3119260" cy="19367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C4A4B-13B2-B14D-9274-C8993E1BCC0F}">
      <dsp:nvSpPr>
        <dsp:cNvPr id="0" name=""/>
        <dsp:cNvSpPr/>
      </dsp:nvSpPr>
      <dsp:spPr>
        <a:xfrm>
          <a:off x="0" y="60745"/>
          <a:ext cx="9914860" cy="19677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 doula is a trained person who provides emotional, physical, and spiritual support for people while they are pregnant, during the birth, and after the baby is born, much like how family members traditionally helped bring new life into this world.</a:t>
          </a:r>
        </a:p>
      </dsp:txBody>
      <dsp:txXfrm>
        <a:off x="96060" y="156805"/>
        <a:ext cx="9722740" cy="1775673"/>
      </dsp:txXfrm>
    </dsp:sp>
    <dsp:sp modelId="{64F83D8B-1D93-E047-B437-C7DFCDC3B357}">
      <dsp:nvSpPr>
        <dsp:cNvPr id="0" name=""/>
        <dsp:cNvSpPr/>
      </dsp:nvSpPr>
      <dsp:spPr>
        <a:xfrm>
          <a:off x="0" y="2094779"/>
          <a:ext cx="9914860" cy="19677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Doulas are not health care providers—they are a support person focused on a birthing person’s overall wellbeing. When a person has a doula, they are more likely to have a positive birthing experience, they are less likely to need a C-section, and are less likely to need pain medicine. Birthing persons with doulas also tend to have shorter labors.</a:t>
          </a:r>
        </a:p>
      </dsp:txBody>
      <dsp:txXfrm>
        <a:off x="96060" y="2190839"/>
        <a:ext cx="9722740" cy="1775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9631E-B2FD-214B-899E-5FDBF329FFE3}">
      <dsp:nvSpPr>
        <dsp:cNvPr id="0" name=""/>
        <dsp:cNvSpPr/>
      </dsp:nvSpPr>
      <dsp:spPr>
        <a:xfrm>
          <a:off x="0" y="492"/>
          <a:ext cx="60960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91F2AE-670A-B64D-80DE-5AF0FD053D1F}">
      <dsp:nvSpPr>
        <dsp:cNvPr id="0" name=""/>
        <dsp:cNvSpPr/>
      </dsp:nvSpPr>
      <dsp:spPr>
        <a:xfrm>
          <a:off x="0" y="492"/>
          <a:ext cx="6096000" cy="57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Work with pregnant women and new moms​</a:t>
          </a:r>
          <a:endParaRPr lang="en-US" sz="1600" kern="1200"/>
        </a:p>
      </dsp:txBody>
      <dsp:txXfrm>
        <a:off x="0" y="492"/>
        <a:ext cx="6096000" cy="576009"/>
      </dsp:txXfrm>
    </dsp:sp>
    <dsp:sp modelId="{DF1BF364-C94D-DB45-878F-1A7D17C8DD36}">
      <dsp:nvSpPr>
        <dsp:cNvPr id="0" name=""/>
        <dsp:cNvSpPr/>
      </dsp:nvSpPr>
      <dsp:spPr>
        <a:xfrm>
          <a:off x="0" y="576502"/>
          <a:ext cx="6096000" cy="0"/>
        </a:xfrm>
        <a:prstGeom prst="line">
          <a:avLst/>
        </a:prstGeom>
        <a:solidFill>
          <a:schemeClr val="accent5">
            <a:hueOff val="244571"/>
            <a:satOff val="-25"/>
            <a:lumOff val="-1176"/>
            <a:alphaOff val="0"/>
          </a:schemeClr>
        </a:solidFill>
        <a:ln w="12700" cap="flat" cmpd="sng" algn="ctr">
          <a:solidFill>
            <a:schemeClr val="accent5">
              <a:hueOff val="244571"/>
              <a:satOff val="-25"/>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BAA1A-2EA9-1243-96D2-EB7813F77002}">
      <dsp:nvSpPr>
        <dsp:cNvPr id="0" name=""/>
        <dsp:cNvSpPr/>
      </dsp:nvSpPr>
      <dsp:spPr>
        <a:xfrm>
          <a:off x="0" y="576502"/>
          <a:ext cx="6096000" cy="57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During pregnancy (at least 3 visits)​</a:t>
          </a:r>
          <a:endParaRPr lang="en-US" sz="1600" kern="1200"/>
        </a:p>
      </dsp:txBody>
      <dsp:txXfrm>
        <a:off x="0" y="576502"/>
        <a:ext cx="6096000" cy="576009"/>
      </dsp:txXfrm>
    </dsp:sp>
    <dsp:sp modelId="{62FBAD50-30E4-C948-98EE-5CC663CF9BA6}">
      <dsp:nvSpPr>
        <dsp:cNvPr id="0" name=""/>
        <dsp:cNvSpPr/>
      </dsp:nvSpPr>
      <dsp:spPr>
        <a:xfrm>
          <a:off x="0" y="1152512"/>
          <a:ext cx="6096000" cy="0"/>
        </a:xfrm>
        <a:prstGeom prst="line">
          <a:avLst/>
        </a:prstGeom>
        <a:solidFill>
          <a:schemeClr val="accent5">
            <a:hueOff val="489143"/>
            <a:satOff val="-51"/>
            <a:lumOff val="-2353"/>
            <a:alphaOff val="0"/>
          </a:schemeClr>
        </a:solidFill>
        <a:ln w="12700" cap="flat" cmpd="sng" algn="ctr">
          <a:solidFill>
            <a:schemeClr val="accent5">
              <a:hueOff val="489143"/>
              <a:satOff val="-51"/>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AA422-956D-7C4C-B80B-E0388C196F42}">
      <dsp:nvSpPr>
        <dsp:cNvPr id="0" name=""/>
        <dsp:cNvSpPr/>
      </dsp:nvSpPr>
      <dsp:spPr>
        <a:xfrm>
          <a:off x="0" y="1152512"/>
          <a:ext cx="6096000" cy="57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At the birth​</a:t>
          </a:r>
          <a:endParaRPr lang="en-US" sz="1600" kern="1200"/>
        </a:p>
      </dsp:txBody>
      <dsp:txXfrm>
        <a:off x="0" y="1152512"/>
        <a:ext cx="6096000" cy="576009"/>
      </dsp:txXfrm>
    </dsp:sp>
    <dsp:sp modelId="{7E6FE2FA-3125-0843-B635-E1082553A4A3}">
      <dsp:nvSpPr>
        <dsp:cNvPr id="0" name=""/>
        <dsp:cNvSpPr/>
      </dsp:nvSpPr>
      <dsp:spPr>
        <a:xfrm>
          <a:off x="0" y="1728522"/>
          <a:ext cx="6096000" cy="0"/>
        </a:xfrm>
        <a:prstGeom prst="line">
          <a:avLst/>
        </a:prstGeom>
        <a:solidFill>
          <a:schemeClr val="accent5">
            <a:hueOff val="733714"/>
            <a:satOff val="-76"/>
            <a:lumOff val="-3529"/>
            <a:alphaOff val="0"/>
          </a:schemeClr>
        </a:solidFill>
        <a:ln w="12700" cap="flat" cmpd="sng" algn="ctr">
          <a:solidFill>
            <a:schemeClr val="accent5">
              <a:hueOff val="733714"/>
              <a:satOff val="-76"/>
              <a:lumOff val="-35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58CD42-6A02-6E49-9910-423DC7ED284A}">
      <dsp:nvSpPr>
        <dsp:cNvPr id="0" name=""/>
        <dsp:cNvSpPr/>
      </dsp:nvSpPr>
      <dsp:spPr>
        <a:xfrm>
          <a:off x="0" y="1728522"/>
          <a:ext cx="6096000" cy="57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Provide various information to moms for child rearing and cultural teaching</a:t>
          </a:r>
          <a:endParaRPr lang="en-US" sz="1600" kern="1200"/>
        </a:p>
      </dsp:txBody>
      <dsp:txXfrm>
        <a:off x="0" y="1728522"/>
        <a:ext cx="6096000" cy="576009"/>
      </dsp:txXfrm>
    </dsp:sp>
    <dsp:sp modelId="{DC07BD6C-B3C3-274C-B803-EC228105325E}">
      <dsp:nvSpPr>
        <dsp:cNvPr id="0" name=""/>
        <dsp:cNvSpPr/>
      </dsp:nvSpPr>
      <dsp:spPr>
        <a:xfrm>
          <a:off x="0" y="2304531"/>
          <a:ext cx="6096000" cy="0"/>
        </a:xfrm>
        <a:prstGeom prst="line">
          <a:avLst/>
        </a:prstGeom>
        <a:solidFill>
          <a:schemeClr val="accent5">
            <a:hueOff val="978286"/>
            <a:satOff val="-101"/>
            <a:lumOff val="-4705"/>
            <a:alphaOff val="0"/>
          </a:schemeClr>
        </a:solidFill>
        <a:ln w="12700" cap="flat" cmpd="sng" algn="ctr">
          <a:solidFill>
            <a:schemeClr val="accent5">
              <a:hueOff val="978286"/>
              <a:satOff val="-101"/>
              <a:lumOff val="-47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C1ADF6-167D-3D43-9FAE-A59FEEA99F8B}">
      <dsp:nvSpPr>
        <dsp:cNvPr id="0" name=""/>
        <dsp:cNvSpPr/>
      </dsp:nvSpPr>
      <dsp:spPr>
        <a:xfrm>
          <a:off x="0" y="2304531"/>
          <a:ext cx="6096000" cy="57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After the pair return home (at least 2 visits)​</a:t>
          </a:r>
          <a:endParaRPr lang="en-US" sz="1600" kern="1200"/>
        </a:p>
      </dsp:txBody>
      <dsp:txXfrm>
        <a:off x="0" y="2304531"/>
        <a:ext cx="6096000" cy="576009"/>
      </dsp:txXfrm>
    </dsp:sp>
    <dsp:sp modelId="{66EE567F-5492-B841-9953-A0411CA64192}">
      <dsp:nvSpPr>
        <dsp:cNvPr id="0" name=""/>
        <dsp:cNvSpPr/>
      </dsp:nvSpPr>
      <dsp:spPr>
        <a:xfrm>
          <a:off x="0" y="2880541"/>
          <a:ext cx="6096000" cy="0"/>
        </a:xfrm>
        <a:prstGeom prst="line">
          <a:avLst/>
        </a:prstGeom>
        <a:solidFill>
          <a:schemeClr val="accent5">
            <a:hueOff val="1222857"/>
            <a:satOff val="-127"/>
            <a:lumOff val="-5882"/>
            <a:alphaOff val="0"/>
          </a:schemeClr>
        </a:solidFill>
        <a:ln w="12700" cap="flat" cmpd="sng" algn="ctr">
          <a:solidFill>
            <a:schemeClr val="accent5">
              <a:hueOff val="1222857"/>
              <a:satOff val="-127"/>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FB493B-F2CD-D142-81D4-713ACDDD0398}">
      <dsp:nvSpPr>
        <dsp:cNvPr id="0" name=""/>
        <dsp:cNvSpPr/>
      </dsp:nvSpPr>
      <dsp:spPr>
        <a:xfrm>
          <a:off x="0" y="2880541"/>
          <a:ext cx="6096000" cy="57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i="0" kern="1200"/>
            <a:t>Make referrals to others at end of time working together​</a:t>
          </a:r>
          <a:endParaRPr lang="en-US" sz="1600" kern="1200"/>
        </a:p>
      </dsp:txBody>
      <dsp:txXfrm>
        <a:off x="0" y="2880541"/>
        <a:ext cx="6096000" cy="576009"/>
      </dsp:txXfrm>
    </dsp:sp>
    <dsp:sp modelId="{F0BA0DA5-6CCC-FE4B-958C-9D64A5E80621}">
      <dsp:nvSpPr>
        <dsp:cNvPr id="0" name=""/>
        <dsp:cNvSpPr/>
      </dsp:nvSpPr>
      <dsp:spPr>
        <a:xfrm>
          <a:off x="0" y="3456551"/>
          <a:ext cx="6096000" cy="0"/>
        </a:xfrm>
        <a:prstGeom prst="line">
          <a:avLst/>
        </a:prstGeom>
        <a:solidFill>
          <a:schemeClr val="accent5">
            <a:hueOff val="1467428"/>
            <a:satOff val="-152"/>
            <a:lumOff val="-7058"/>
            <a:alphaOff val="0"/>
          </a:schemeClr>
        </a:solidFill>
        <a:ln w="12700" cap="flat" cmpd="sng" algn="ctr">
          <a:solidFill>
            <a:schemeClr val="accent5">
              <a:hueOff val="1467428"/>
              <a:satOff val="-152"/>
              <a:lumOff val="-705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F34AA-57F5-C24A-ABBB-4642C4646C57}">
      <dsp:nvSpPr>
        <dsp:cNvPr id="0" name=""/>
        <dsp:cNvSpPr/>
      </dsp:nvSpPr>
      <dsp:spPr>
        <a:xfrm>
          <a:off x="0" y="3456551"/>
          <a:ext cx="6096000" cy="57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t>Provide lactation support</a:t>
          </a:r>
        </a:p>
      </dsp:txBody>
      <dsp:txXfrm>
        <a:off x="0" y="3456551"/>
        <a:ext cx="6096000" cy="5760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10/12/2023</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71300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10/12/2023</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16676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10/12/2023</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96792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10/12/2023</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41316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10/12/2023</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55660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10/12/2023</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956914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10/12/2023</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40699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10/12/2023</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643577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10/12/2023</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12686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10/12/2023</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10220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10/12/2023</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512287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10/12/2023</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97298311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63FF7C-BCE4-419D-9C3F-41EC23EA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860C7B-C231-4C73-B846-9641A2720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B3983F-AE03-C28A-6CE7-579A5E52EF62}"/>
              </a:ext>
            </a:extLst>
          </p:cNvPr>
          <p:cNvSpPr>
            <a:spLocks noGrp="1"/>
          </p:cNvSpPr>
          <p:nvPr>
            <p:ph type="ctrTitle"/>
          </p:nvPr>
        </p:nvSpPr>
        <p:spPr>
          <a:xfrm>
            <a:off x="914400" y="685798"/>
            <a:ext cx="4770783" cy="3217461"/>
          </a:xfrm>
        </p:spPr>
        <p:txBody>
          <a:bodyPr>
            <a:normAutofit/>
          </a:bodyPr>
          <a:lstStyle/>
          <a:p>
            <a:r>
              <a:rPr lang="en-US" dirty="0">
                <a:solidFill>
                  <a:srgbClr val="FFFFFF"/>
                </a:solidFill>
              </a:rPr>
              <a:t>NINDE DOULA PROGRAM</a:t>
            </a:r>
          </a:p>
        </p:txBody>
      </p:sp>
      <p:pic>
        <p:nvPicPr>
          <p:cNvPr id="4" name="Picture 3" descr="Colorful patterns on the sky">
            <a:extLst>
              <a:ext uri="{FF2B5EF4-FFF2-40B4-BE49-F238E27FC236}">
                <a16:creationId xmlns:a16="http://schemas.microsoft.com/office/drawing/2014/main" id="{AB052DF0-2C06-D43B-E825-1E25B1465C1F}"/>
              </a:ext>
            </a:extLst>
          </p:cNvPr>
          <p:cNvPicPr>
            <a:picLocks noChangeAspect="1"/>
          </p:cNvPicPr>
          <p:nvPr/>
        </p:nvPicPr>
        <p:blipFill rotWithShape="1">
          <a:blip r:embed="rId2"/>
          <a:srcRect l="13288" r="27007" b="-1"/>
          <a:stretch/>
        </p:blipFill>
        <p:spPr>
          <a:xfrm>
            <a:off x="6057901" y="348925"/>
            <a:ext cx="6134099" cy="6857989"/>
          </a:xfrm>
          <a:custGeom>
            <a:avLst/>
            <a:gdLst/>
            <a:ahLst/>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p:spPr>
      </p:pic>
      <p:sp>
        <p:nvSpPr>
          <p:cNvPr id="13" name="Freeform: Shape 12">
            <a:extLst>
              <a:ext uri="{FF2B5EF4-FFF2-40B4-BE49-F238E27FC236}">
                <a16:creationId xmlns:a16="http://schemas.microsoft.com/office/drawing/2014/main" id="{90A57368-014F-41F3-B5AF-E1701430F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7620"/>
            <a:ext cx="11576868" cy="2500379"/>
          </a:xfrm>
          <a:custGeom>
            <a:avLst/>
            <a:gdLst>
              <a:gd name="connsiteX0" fmla="*/ 0 w 11576868"/>
              <a:gd name="connsiteY0" fmla="*/ 0 h 2500379"/>
              <a:gd name="connsiteX1" fmla="*/ 949598 w 11576868"/>
              <a:gd name="connsiteY1" fmla="*/ 0 h 2500379"/>
              <a:gd name="connsiteX2" fmla="*/ 2713710 w 11576868"/>
              <a:gd name="connsiteY2" fmla="*/ 0 h 2500379"/>
              <a:gd name="connsiteX3" fmla="*/ 3638550 w 11576868"/>
              <a:gd name="connsiteY3" fmla="*/ 0 h 2500379"/>
              <a:gd name="connsiteX4" fmla="*/ 4302399 w 11576868"/>
              <a:gd name="connsiteY4" fmla="*/ 0 h 2500379"/>
              <a:gd name="connsiteX5" fmla="*/ 8772860 w 11576868"/>
              <a:gd name="connsiteY5" fmla="*/ 0 h 2500379"/>
              <a:gd name="connsiteX6" fmla="*/ 8772860 w 11576868"/>
              <a:gd name="connsiteY6" fmla="*/ 1898 h 2500379"/>
              <a:gd name="connsiteX7" fmla="*/ 8847928 w 11576868"/>
              <a:gd name="connsiteY7" fmla="*/ 0 h 2500379"/>
              <a:gd name="connsiteX8" fmla="*/ 11574871 w 11576868"/>
              <a:gd name="connsiteY8" fmla="*/ 2460835 h 2500379"/>
              <a:gd name="connsiteX9" fmla="*/ 11576868 w 11576868"/>
              <a:gd name="connsiteY9" fmla="*/ 2500379 h 2500379"/>
              <a:gd name="connsiteX10" fmla="*/ 0 w 11576868"/>
              <a:gd name="connsiteY10" fmla="*/ 2500379 h 2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6868" h="2500379">
                <a:moveTo>
                  <a:pt x="0" y="0"/>
                </a:moveTo>
                <a:lnTo>
                  <a:pt x="949598" y="0"/>
                </a:lnTo>
                <a:lnTo>
                  <a:pt x="2713710" y="0"/>
                </a:lnTo>
                <a:lnTo>
                  <a:pt x="3638550" y="0"/>
                </a:lnTo>
                <a:lnTo>
                  <a:pt x="4302399" y="0"/>
                </a:lnTo>
                <a:lnTo>
                  <a:pt x="8772860" y="0"/>
                </a:lnTo>
                <a:lnTo>
                  <a:pt x="8772860" y="1898"/>
                </a:lnTo>
                <a:lnTo>
                  <a:pt x="8847928" y="0"/>
                </a:lnTo>
                <a:cubicBezTo>
                  <a:pt x="10267176" y="0"/>
                  <a:pt x="11434500" y="1078620"/>
                  <a:pt x="11574871" y="2460835"/>
                </a:cubicBezTo>
                <a:lnTo>
                  <a:pt x="11576868" y="2500379"/>
                </a:lnTo>
                <a:lnTo>
                  <a:pt x="0" y="250037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7FECC259-FE1D-E3A6-B851-D33EF82F3A9C}"/>
              </a:ext>
            </a:extLst>
          </p:cNvPr>
          <p:cNvSpPr>
            <a:spLocks noGrp="1"/>
          </p:cNvSpPr>
          <p:nvPr>
            <p:ph type="subTitle" idx="1"/>
          </p:nvPr>
        </p:nvSpPr>
        <p:spPr>
          <a:xfrm>
            <a:off x="914400" y="4913194"/>
            <a:ext cx="4920018" cy="1132763"/>
          </a:xfrm>
        </p:spPr>
        <p:txBody>
          <a:bodyPr>
            <a:normAutofit/>
          </a:bodyPr>
          <a:lstStyle/>
          <a:p>
            <a:r>
              <a:rPr lang="en-US" dirty="0">
                <a:solidFill>
                  <a:srgbClr val="FFFFFF"/>
                </a:solidFill>
              </a:rPr>
              <a:t>Division of Indian work</a:t>
            </a:r>
          </a:p>
        </p:txBody>
      </p:sp>
      <p:pic>
        <p:nvPicPr>
          <p:cNvPr id="6" name="Picture 5" descr="A pregnant person with long hair holding a baby&#10;&#10;Description automatically generated">
            <a:extLst>
              <a:ext uri="{FF2B5EF4-FFF2-40B4-BE49-F238E27FC236}">
                <a16:creationId xmlns:a16="http://schemas.microsoft.com/office/drawing/2014/main" id="{36D78529-95DB-394A-42B2-BDAE8BC0C205}"/>
              </a:ext>
            </a:extLst>
          </p:cNvPr>
          <p:cNvPicPr>
            <a:picLocks noChangeAspect="1"/>
          </p:cNvPicPr>
          <p:nvPr/>
        </p:nvPicPr>
        <p:blipFill>
          <a:blip r:embed="rId3"/>
          <a:stretch>
            <a:fillRect/>
          </a:stretch>
        </p:blipFill>
        <p:spPr>
          <a:xfrm>
            <a:off x="5908666" y="-723293"/>
            <a:ext cx="6115235" cy="8304585"/>
          </a:xfrm>
          <a:prstGeom prst="rect">
            <a:avLst/>
          </a:prstGeom>
        </p:spPr>
      </p:pic>
    </p:spTree>
    <p:extLst>
      <p:ext uri="{BB962C8B-B14F-4D97-AF65-F5344CB8AC3E}">
        <p14:creationId xmlns:p14="http://schemas.microsoft.com/office/powerpoint/2010/main" val="198867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5" name="Rectangle 64">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486D0F-26A5-37A0-DAA1-5FF434AB8A6C}"/>
              </a:ext>
            </a:extLst>
          </p:cNvPr>
          <p:cNvSpPr>
            <a:spLocks noGrp="1"/>
          </p:cNvSpPr>
          <p:nvPr>
            <p:ph type="title"/>
          </p:nvPr>
        </p:nvSpPr>
        <p:spPr>
          <a:xfrm>
            <a:off x="914401" y="591668"/>
            <a:ext cx="6397496" cy="1544951"/>
          </a:xfrm>
        </p:spPr>
        <p:txBody>
          <a:bodyPr>
            <a:normAutofit/>
          </a:bodyPr>
          <a:lstStyle/>
          <a:p>
            <a:pPr>
              <a:lnSpc>
                <a:spcPct val="90000"/>
              </a:lnSpc>
            </a:pPr>
            <a:r>
              <a:rPr lang="en-US" sz="3400"/>
              <a:t>Doulas provide long term support</a:t>
            </a:r>
            <a:br>
              <a:rPr lang="en-US" sz="3400"/>
            </a:br>
            <a:endParaRPr lang="en-US" sz="3400"/>
          </a:p>
        </p:txBody>
      </p:sp>
      <p:pic>
        <p:nvPicPr>
          <p:cNvPr id="9" name="Picture 8" descr="A baby wrapped in a blanket&#10;&#10;Description automatically generated">
            <a:extLst>
              <a:ext uri="{FF2B5EF4-FFF2-40B4-BE49-F238E27FC236}">
                <a16:creationId xmlns:a16="http://schemas.microsoft.com/office/drawing/2014/main" id="{1ABE1998-3953-9BF8-CC81-D2C94F6A999E}"/>
              </a:ext>
            </a:extLst>
          </p:cNvPr>
          <p:cNvPicPr>
            <a:picLocks noChangeAspect="1"/>
          </p:cNvPicPr>
          <p:nvPr/>
        </p:nvPicPr>
        <p:blipFill rotWithShape="1">
          <a:blip r:embed="rId2"/>
          <a:srcRect l="310" r="1499" b="3"/>
          <a:stretch/>
        </p:blipFill>
        <p:spPr>
          <a:xfrm>
            <a:off x="7924803" y="1"/>
            <a:ext cx="4267197" cy="6870626"/>
          </a:xfrm>
          <a:prstGeom prst="rect">
            <a:avLst/>
          </a:prstGeom>
        </p:spPr>
      </p:pic>
      <p:sp>
        <p:nvSpPr>
          <p:cNvPr id="66" name="Freeform: Shape 44">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Freeform: Shape 46">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5" name="Content Placeholder 2">
            <a:extLst>
              <a:ext uri="{FF2B5EF4-FFF2-40B4-BE49-F238E27FC236}">
                <a16:creationId xmlns:a16="http://schemas.microsoft.com/office/drawing/2014/main" id="{C3C8F706-A334-81A3-6235-A155F71AA1BD}"/>
              </a:ext>
            </a:extLst>
          </p:cNvPr>
          <p:cNvGraphicFramePr>
            <a:graphicFrameLocks noGrp="1"/>
          </p:cNvGraphicFramePr>
          <p:nvPr>
            <p:ph idx="1"/>
            <p:extLst>
              <p:ext uri="{D42A27DB-BD31-4B8C-83A1-F6EECF244321}">
                <p14:modId xmlns:p14="http://schemas.microsoft.com/office/powerpoint/2010/main" val="1027516361"/>
              </p:ext>
            </p:extLst>
          </p:nvPr>
        </p:nvGraphicFramePr>
        <p:xfrm>
          <a:off x="914400" y="2143910"/>
          <a:ext cx="6096000" cy="4033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926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EAAA07-A9B6-4AA7-2C2F-D4E7C6C400EC}"/>
              </a:ext>
            </a:extLst>
          </p:cNvPr>
          <p:cNvSpPr>
            <a:spLocks noGrp="1"/>
          </p:cNvSpPr>
          <p:nvPr>
            <p:ph type="title"/>
          </p:nvPr>
        </p:nvSpPr>
        <p:spPr>
          <a:xfrm>
            <a:off x="914401" y="591668"/>
            <a:ext cx="6397496" cy="1544951"/>
          </a:xfrm>
        </p:spPr>
        <p:txBody>
          <a:bodyPr vert="horz" lIns="91440" tIns="45720" rIns="91440" bIns="45720" rtlCol="0" anchor="ctr">
            <a:normAutofit/>
          </a:bodyPr>
          <a:lstStyle/>
          <a:p>
            <a:r>
              <a:rPr lang="en-US"/>
              <a:t>Lactation Support</a:t>
            </a:r>
          </a:p>
        </p:txBody>
      </p:sp>
      <p:sp>
        <p:nvSpPr>
          <p:cNvPr id="6" name="TextBox 5">
            <a:extLst>
              <a:ext uri="{FF2B5EF4-FFF2-40B4-BE49-F238E27FC236}">
                <a16:creationId xmlns:a16="http://schemas.microsoft.com/office/drawing/2014/main" id="{E47ADABB-73B8-E4CC-3B43-61C2B98F56A3}"/>
              </a:ext>
            </a:extLst>
          </p:cNvPr>
          <p:cNvSpPr txBox="1"/>
          <p:nvPr/>
        </p:nvSpPr>
        <p:spPr>
          <a:xfrm>
            <a:off x="914400" y="2143910"/>
            <a:ext cx="6096000" cy="4033054"/>
          </a:xfrm>
          <a:prstGeom prst="rect">
            <a:avLst/>
          </a:prstGeom>
        </p:spPr>
        <p:txBody>
          <a:bodyPr vert="horz" lIns="91440" tIns="45720" rIns="91440" bIns="45720" rtlCol="0">
            <a:normAutofit/>
          </a:bodyPr>
          <a:lstStyle/>
          <a:p>
            <a:pPr marL="342900" indent="-228600">
              <a:lnSpc>
                <a:spcPct val="120000"/>
              </a:lnSpc>
              <a:spcAft>
                <a:spcPts val="600"/>
              </a:spcAft>
              <a:buClr>
                <a:schemeClr val="accent5"/>
              </a:buClr>
              <a:buFont typeface="Arial" panose="020B0604020202020204" pitchFamily="34" charset="0"/>
              <a:buChar char="•"/>
            </a:pPr>
            <a:r>
              <a:rPr lang="en-US">
                <a:solidFill>
                  <a:schemeClr val="tx2"/>
                </a:solidFill>
              </a:rPr>
              <a:t>Nitamising Gimashkikinaan provide collaboration and supportive environments when the Ninde Program clients require other assistance. Together both programs bring a well-rounded program concept to the clients they serve. </a:t>
            </a:r>
          </a:p>
          <a:p>
            <a:pPr marL="342900" indent="-228600">
              <a:lnSpc>
                <a:spcPct val="120000"/>
              </a:lnSpc>
              <a:spcAft>
                <a:spcPts val="600"/>
              </a:spcAft>
              <a:buClr>
                <a:schemeClr val="accent5"/>
              </a:buClr>
              <a:buFont typeface="Arial" panose="020B0604020202020204" pitchFamily="34" charset="0"/>
              <a:buChar char="•"/>
            </a:pPr>
            <a:r>
              <a:rPr lang="en-US">
                <a:solidFill>
                  <a:schemeClr val="tx2"/>
                </a:solidFill>
              </a:rPr>
              <a:t>MN Milk Bank for Babies, if mothers are having trouble producing milk, DIW is a milk bank recipient and can provide supplemental milk for babies who need breast milk.</a:t>
            </a:r>
          </a:p>
          <a:p>
            <a:pPr marL="342900" indent="-228600">
              <a:lnSpc>
                <a:spcPct val="120000"/>
              </a:lnSpc>
              <a:spcAft>
                <a:spcPts val="600"/>
              </a:spcAft>
              <a:buClr>
                <a:schemeClr val="accent5"/>
              </a:buClr>
              <a:buFont typeface="Arial" panose="020B0604020202020204" pitchFamily="34" charset="0"/>
              <a:buChar char="•"/>
            </a:pPr>
            <a:endParaRPr lang="en-US">
              <a:solidFill>
                <a:schemeClr val="tx2"/>
              </a:solidFill>
            </a:endParaRPr>
          </a:p>
        </p:txBody>
      </p:sp>
      <p:pic>
        <p:nvPicPr>
          <p:cNvPr id="15" name="Picture 14" descr="A pregnant person sitting in grass with a baby&#10;&#10;Description automatically generated">
            <a:extLst>
              <a:ext uri="{FF2B5EF4-FFF2-40B4-BE49-F238E27FC236}">
                <a16:creationId xmlns:a16="http://schemas.microsoft.com/office/drawing/2014/main" id="{E968E07A-FE8B-4FA4-D7FE-26183ADE17FA}"/>
              </a:ext>
            </a:extLst>
          </p:cNvPr>
          <p:cNvPicPr>
            <a:picLocks noChangeAspect="1"/>
          </p:cNvPicPr>
          <p:nvPr/>
        </p:nvPicPr>
        <p:blipFill rotWithShape="1">
          <a:blip r:embed="rId2"/>
          <a:srcRect l="5555" r="5084" b="3"/>
          <a:stretch/>
        </p:blipFill>
        <p:spPr>
          <a:xfrm>
            <a:off x="7924803" y="1"/>
            <a:ext cx="4267197" cy="6870626"/>
          </a:xfrm>
          <a:prstGeom prst="rect">
            <a:avLst/>
          </a:prstGeom>
        </p:spPr>
      </p:pic>
      <p:sp>
        <p:nvSpPr>
          <p:cNvPr id="35" name="Freeform: Shape 27">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9">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5207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Freeform: Shape 38">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41" name="Rectangle 40">
            <a:extLst>
              <a:ext uri="{FF2B5EF4-FFF2-40B4-BE49-F238E27FC236}">
                <a16:creationId xmlns:a16="http://schemas.microsoft.com/office/drawing/2014/main" id="{353B0AF2-9173-4627-91F1-AB7E58398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A58F045-A8F6-4BA6-A014-CA42597E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514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F1E1155C-B973-4352-B155-721985B35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4896" y="-99276"/>
            <a:ext cx="2796409" cy="2607251"/>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7CAB4039-58C4-4F4F-9C98-D89FDB407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94579" y="94579"/>
            <a:ext cx="2796409" cy="2607251"/>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71C0C6FF-FB6A-4CBC-B5DB-1DC67439C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9395591" y="0"/>
            <a:ext cx="2796409" cy="2607251"/>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0887FA-8F3F-1AB5-C81C-82B7F0B3A528}"/>
              </a:ext>
            </a:extLst>
          </p:cNvPr>
          <p:cNvSpPr txBox="1"/>
          <p:nvPr/>
        </p:nvSpPr>
        <p:spPr>
          <a:xfrm>
            <a:off x="1523999" y="1166686"/>
            <a:ext cx="9251577" cy="1134256"/>
          </a:xfrm>
          <a:prstGeom prst="rect">
            <a:avLst/>
          </a:prstGeom>
        </p:spPr>
        <p:txBody>
          <a:bodyPr vert="horz" lIns="91440" tIns="45720" rIns="91440" bIns="45720" rtlCol="0" anchor="t">
            <a:normAutofit/>
          </a:bodyPr>
          <a:lstStyle/>
          <a:p>
            <a:pPr>
              <a:spcBef>
                <a:spcPct val="0"/>
              </a:spcBef>
              <a:spcAft>
                <a:spcPts val="600"/>
              </a:spcAft>
            </a:pPr>
            <a:r>
              <a:rPr lang="en-US" sz="4400">
                <a:solidFill>
                  <a:srgbClr val="FFFFFF"/>
                </a:solidFill>
                <a:latin typeface="+mj-lt"/>
                <a:ea typeface="+mj-ea"/>
                <a:cs typeface="+mj-cs"/>
              </a:rPr>
              <a:t> Ninde mothers and babies</a:t>
            </a:r>
          </a:p>
        </p:txBody>
      </p:sp>
      <p:pic>
        <p:nvPicPr>
          <p:cNvPr id="18" name="Content Placeholder 17" descr="A person holding a baby&#10;&#10;Description automatically generated">
            <a:extLst>
              <a:ext uri="{FF2B5EF4-FFF2-40B4-BE49-F238E27FC236}">
                <a16:creationId xmlns:a16="http://schemas.microsoft.com/office/drawing/2014/main" id="{B540EC4B-AFA4-5460-79A3-7E5755E339CB}"/>
              </a:ext>
            </a:extLst>
          </p:cNvPr>
          <p:cNvPicPr>
            <a:picLocks noGrp="1" noChangeAspect="1"/>
          </p:cNvPicPr>
          <p:nvPr>
            <p:ph idx="1"/>
          </p:nvPr>
        </p:nvPicPr>
        <p:blipFill rotWithShape="1">
          <a:blip r:embed="rId2"/>
          <a:srcRect r="3" b="40078"/>
          <a:stretch/>
        </p:blipFill>
        <p:spPr>
          <a:xfrm>
            <a:off x="20" y="2514602"/>
            <a:ext cx="4077122" cy="4343398"/>
          </a:xfrm>
          <a:prstGeom prst="rect">
            <a:avLst/>
          </a:prstGeom>
        </p:spPr>
      </p:pic>
      <p:pic>
        <p:nvPicPr>
          <p:cNvPr id="11" name="Picture 10" descr="A person holding a baby&#10;&#10;Description automatically generated">
            <a:extLst>
              <a:ext uri="{FF2B5EF4-FFF2-40B4-BE49-F238E27FC236}">
                <a16:creationId xmlns:a16="http://schemas.microsoft.com/office/drawing/2014/main" id="{15B9A4F9-1914-B2D4-24D6-26174F354580}"/>
              </a:ext>
            </a:extLst>
          </p:cNvPr>
          <p:cNvPicPr>
            <a:picLocks noChangeAspect="1"/>
          </p:cNvPicPr>
          <p:nvPr/>
        </p:nvPicPr>
        <p:blipFill rotWithShape="1">
          <a:blip r:embed="rId3"/>
          <a:srcRect t="16309" r="-3" b="3790"/>
          <a:stretch/>
        </p:blipFill>
        <p:spPr>
          <a:xfrm>
            <a:off x="4044540" y="2514602"/>
            <a:ext cx="4077142" cy="4343398"/>
          </a:xfrm>
          <a:prstGeom prst="rect">
            <a:avLst/>
          </a:prstGeom>
        </p:spPr>
      </p:pic>
      <p:pic>
        <p:nvPicPr>
          <p:cNvPr id="21" name="Picture 20" descr="A person holding a baby&#10;&#10;Description automatically generated">
            <a:extLst>
              <a:ext uri="{FF2B5EF4-FFF2-40B4-BE49-F238E27FC236}">
                <a16:creationId xmlns:a16="http://schemas.microsoft.com/office/drawing/2014/main" id="{0CC9B67A-B4C7-0E3E-089D-69A953F69444}"/>
              </a:ext>
            </a:extLst>
          </p:cNvPr>
          <p:cNvPicPr>
            <a:picLocks noChangeAspect="1"/>
          </p:cNvPicPr>
          <p:nvPr/>
        </p:nvPicPr>
        <p:blipFill rotWithShape="1">
          <a:blip r:embed="rId4"/>
          <a:srcRect r="-1" b="30488"/>
          <a:stretch/>
        </p:blipFill>
        <p:spPr>
          <a:xfrm>
            <a:off x="8114858" y="2514602"/>
            <a:ext cx="4077142" cy="4343398"/>
          </a:xfrm>
          <a:prstGeom prst="rect">
            <a:avLst/>
          </a:prstGeom>
        </p:spPr>
      </p:pic>
    </p:spTree>
    <p:extLst>
      <p:ext uri="{BB962C8B-B14F-4D97-AF65-F5344CB8AC3E}">
        <p14:creationId xmlns:p14="http://schemas.microsoft.com/office/powerpoint/2010/main" val="4091748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77901D2C-4D1D-4053-BD62-10629272A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feather in a basket&#10;&#10;Description automatically generated">
            <a:extLst>
              <a:ext uri="{FF2B5EF4-FFF2-40B4-BE49-F238E27FC236}">
                <a16:creationId xmlns:a16="http://schemas.microsoft.com/office/drawing/2014/main" id="{3481A971-18E5-1635-97A2-BE16D77633A9}"/>
              </a:ext>
            </a:extLst>
          </p:cNvPr>
          <p:cNvPicPr>
            <a:picLocks noGrp="1" noChangeAspect="1"/>
          </p:cNvPicPr>
          <p:nvPr>
            <p:ph idx="1"/>
          </p:nvPr>
        </p:nvPicPr>
        <p:blipFill rotWithShape="1">
          <a:blip r:embed="rId2"/>
          <a:srcRect t="15294" b="9706"/>
          <a:stretch/>
        </p:blipFill>
        <p:spPr>
          <a:xfrm>
            <a:off x="20" y="10"/>
            <a:ext cx="12191979" cy="6857989"/>
          </a:xfrm>
          <a:prstGeom prst="rect">
            <a:avLst/>
          </a:prstGeom>
        </p:spPr>
      </p:pic>
      <p:sp>
        <p:nvSpPr>
          <p:cNvPr id="14" name="Freeform: Shape 13">
            <a:extLst>
              <a:ext uri="{FF2B5EF4-FFF2-40B4-BE49-F238E27FC236}">
                <a16:creationId xmlns:a16="http://schemas.microsoft.com/office/drawing/2014/main" id="{5F57F552-6ACB-4BD6-95BB-552E32337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71871" cy="6858000"/>
          </a:xfrm>
          <a:custGeom>
            <a:avLst/>
            <a:gdLst>
              <a:gd name="connsiteX0" fmla="*/ 0 w 4871871"/>
              <a:gd name="connsiteY0" fmla="*/ 0 h 6858000"/>
              <a:gd name="connsiteX1" fmla="*/ 790508 w 4871871"/>
              <a:gd name="connsiteY1" fmla="*/ 0 h 6858000"/>
              <a:gd name="connsiteX2" fmla="*/ 1263666 w 4871871"/>
              <a:gd name="connsiteY2" fmla="*/ 0 h 6858000"/>
              <a:gd name="connsiteX3" fmla="*/ 2109797 w 4871871"/>
              <a:gd name="connsiteY3" fmla="*/ 0 h 6858000"/>
              <a:gd name="connsiteX4" fmla="*/ 2109797 w 4871871"/>
              <a:gd name="connsiteY4" fmla="*/ 3626 h 6858000"/>
              <a:gd name="connsiteX5" fmla="*/ 2327760 w 4871871"/>
              <a:gd name="connsiteY5" fmla="*/ 14632 h 6858000"/>
              <a:gd name="connsiteX6" fmla="*/ 4871871 w 4871871"/>
              <a:gd name="connsiteY6" fmla="*/ 2833858 h 6858000"/>
              <a:gd name="connsiteX7" fmla="*/ 4869909 w 4871871"/>
              <a:gd name="connsiteY7" fmla="*/ 2911467 h 6858000"/>
              <a:gd name="connsiteX8" fmla="*/ 4871871 w 4871871"/>
              <a:gd name="connsiteY8" fmla="*/ 2911467 h 6858000"/>
              <a:gd name="connsiteX9" fmla="*/ 4871871 w 4871871"/>
              <a:gd name="connsiteY9" fmla="*/ 6858000 h 6858000"/>
              <a:gd name="connsiteX10" fmla="*/ 0 w 4871871"/>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71871" h="6858000">
                <a:moveTo>
                  <a:pt x="0" y="0"/>
                </a:moveTo>
                <a:lnTo>
                  <a:pt x="790508" y="0"/>
                </a:lnTo>
                <a:lnTo>
                  <a:pt x="1263666" y="0"/>
                </a:lnTo>
                <a:lnTo>
                  <a:pt x="2109797" y="0"/>
                </a:lnTo>
                <a:lnTo>
                  <a:pt x="2109797" y="3626"/>
                </a:lnTo>
                <a:lnTo>
                  <a:pt x="2327760" y="14632"/>
                </a:lnTo>
                <a:cubicBezTo>
                  <a:pt x="3756749" y="159754"/>
                  <a:pt x="4871871" y="1366581"/>
                  <a:pt x="4871871" y="2833858"/>
                </a:cubicBezTo>
                <a:lnTo>
                  <a:pt x="4869909" y="2911467"/>
                </a:lnTo>
                <a:lnTo>
                  <a:pt x="4871871" y="2911467"/>
                </a:lnTo>
                <a:lnTo>
                  <a:pt x="4871871" y="6858000"/>
                </a:lnTo>
                <a:lnTo>
                  <a:pt x="0" y="685800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E2AA552-C057-41E2-B495-5E99A675A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4" y="-1"/>
            <a:ext cx="12192000" cy="4427159"/>
          </a:xfrm>
          <a:custGeom>
            <a:avLst/>
            <a:gdLst>
              <a:gd name="connsiteX0" fmla="*/ 0 w 12192000"/>
              <a:gd name="connsiteY0" fmla="*/ 0 h 4427159"/>
              <a:gd name="connsiteX1" fmla="*/ 12192000 w 12192000"/>
              <a:gd name="connsiteY1" fmla="*/ 0 h 4427159"/>
              <a:gd name="connsiteX2" fmla="*/ 12192000 w 12192000"/>
              <a:gd name="connsiteY2" fmla="*/ 861683 h 4427159"/>
              <a:gd name="connsiteX3" fmla="*/ 11844593 w 12192000"/>
              <a:gd name="connsiteY3" fmla="*/ 861683 h 4427159"/>
              <a:gd name="connsiteX4" fmla="*/ 11844593 w 12192000"/>
              <a:gd name="connsiteY4" fmla="*/ 861680 h 4427159"/>
              <a:gd name="connsiteX5" fmla="*/ 3758325 w 12192000"/>
              <a:gd name="connsiteY5" fmla="*/ 861680 h 4427159"/>
              <a:gd name="connsiteX6" fmla="*/ 3758325 w 12192000"/>
              <a:gd name="connsiteY6" fmla="*/ 864214 h 4427159"/>
              <a:gd name="connsiteX7" fmla="*/ 3658142 w 12192000"/>
              <a:gd name="connsiteY7" fmla="*/ 861680 h 4427159"/>
              <a:gd name="connsiteX8" fmla="*/ 18887 w 12192000"/>
              <a:gd name="connsiteY8" fmla="*/ 4145798 h 4427159"/>
              <a:gd name="connsiteX9" fmla="*/ 4679 w 12192000"/>
              <a:gd name="connsiteY9" fmla="*/ 4427159 h 4427159"/>
              <a:gd name="connsiteX10" fmla="*/ 0 w 12192000"/>
              <a:gd name="connsiteY10" fmla="*/ 4427159 h 442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4427159">
                <a:moveTo>
                  <a:pt x="0" y="0"/>
                </a:moveTo>
                <a:lnTo>
                  <a:pt x="12192000" y="0"/>
                </a:lnTo>
                <a:lnTo>
                  <a:pt x="12192000" y="861683"/>
                </a:lnTo>
                <a:lnTo>
                  <a:pt x="11844593" y="861683"/>
                </a:lnTo>
                <a:lnTo>
                  <a:pt x="11844593" y="861680"/>
                </a:lnTo>
                <a:lnTo>
                  <a:pt x="3758325" y="861680"/>
                </a:lnTo>
                <a:lnTo>
                  <a:pt x="3758325" y="864214"/>
                </a:lnTo>
                <a:lnTo>
                  <a:pt x="3658142" y="861680"/>
                </a:lnTo>
                <a:cubicBezTo>
                  <a:pt x="1764077" y="861680"/>
                  <a:pt x="206220" y="2301158"/>
                  <a:pt x="18887" y="4145798"/>
                </a:cubicBezTo>
                <a:lnTo>
                  <a:pt x="4679" y="4427159"/>
                </a:lnTo>
                <a:lnTo>
                  <a:pt x="0" y="4427159"/>
                </a:lnTo>
                <a:close/>
              </a:path>
            </a:pathLst>
          </a:custGeom>
          <a:solidFill>
            <a:schemeClr val="accent2">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776909-D66D-74F7-A608-CFEF99391BAB}"/>
              </a:ext>
            </a:extLst>
          </p:cNvPr>
          <p:cNvSpPr>
            <a:spLocks noGrp="1"/>
          </p:cNvSpPr>
          <p:nvPr>
            <p:ph type="title"/>
          </p:nvPr>
        </p:nvSpPr>
        <p:spPr>
          <a:xfrm>
            <a:off x="609602" y="1600200"/>
            <a:ext cx="3787470" cy="3416967"/>
          </a:xfrm>
        </p:spPr>
        <p:txBody>
          <a:bodyPr vert="horz" lIns="91440" tIns="45720" rIns="91440" bIns="45720" rtlCol="0" anchor="b">
            <a:normAutofit/>
          </a:bodyPr>
          <a:lstStyle/>
          <a:p>
            <a:r>
              <a:rPr lang="en-US" sz="4400">
                <a:solidFill>
                  <a:srgbClr val="FFFFFF"/>
                </a:solidFill>
              </a:rPr>
              <a:t>Traditional Medicine</a:t>
            </a:r>
          </a:p>
        </p:txBody>
      </p:sp>
    </p:spTree>
    <p:extLst>
      <p:ext uri="{BB962C8B-B14F-4D97-AF65-F5344CB8AC3E}">
        <p14:creationId xmlns:p14="http://schemas.microsoft.com/office/powerpoint/2010/main" val="3963146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1B4153B-B110-4ED7-8630-3CABE81A3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FA5C78E-B270-4285-98D2-CD98C01BA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A2060A-9B94-4B72-B661-8908DD26C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85F34811-F695-48A5-BE8E-269963D86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9E8538E-7974-1F9C-098E-909B56E5B9BA}"/>
              </a:ext>
            </a:extLst>
          </p:cNvPr>
          <p:cNvSpPr>
            <a:spLocks noGrp="1"/>
          </p:cNvSpPr>
          <p:nvPr>
            <p:ph type="title"/>
          </p:nvPr>
        </p:nvSpPr>
        <p:spPr>
          <a:xfrm>
            <a:off x="914401" y="488950"/>
            <a:ext cx="9914859" cy="1423521"/>
          </a:xfrm>
        </p:spPr>
        <p:txBody>
          <a:bodyPr>
            <a:normAutofit/>
          </a:bodyPr>
          <a:lstStyle/>
          <a:p>
            <a:r>
              <a:rPr lang="en-US" dirty="0">
                <a:solidFill>
                  <a:srgbClr val="FFFFFF"/>
                </a:solidFill>
              </a:rPr>
              <a:t>Lactation Support</a:t>
            </a:r>
          </a:p>
        </p:txBody>
      </p:sp>
      <p:pic>
        <p:nvPicPr>
          <p:cNvPr id="5" name="Content Placeholder 4" descr="A person breastfeeding a baby&#10;&#10;Description automatically generated">
            <a:extLst>
              <a:ext uri="{FF2B5EF4-FFF2-40B4-BE49-F238E27FC236}">
                <a16:creationId xmlns:a16="http://schemas.microsoft.com/office/drawing/2014/main" id="{E09A2A15-7616-5CA8-D647-941F3B8BFCB9}"/>
              </a:ext>
            </a:extLst>
          </p:cNvPr>
          <p:cNvPicPr>
            <a:picLocks noChangeAspect="1"/>
          </p:cNvPicPr>
          <p:nvPr/>
        </p:nvPicPr>
        <p:blipFill rotWithShape="1">
          <a:blip r:embed="rId2"/>
          <a:srcRect l="3121" r="6156" b="-3"/>
          <a:stretch/>
        </p:blipFill>
        <p:spPr>
          <a:xfrm>
            <a:off x="20" y="2124272"/>
            <a:ext cx="4294466" cy="4733728"/>
          </a:xfrm>
          <a:prstGeom prst="rect">
            <a:avLst/>
          </a:prstGeom>
        </p:spPr>
      </p:pic>
      <p:sp>
        <p:nvSpPr>
          <p:cNvPr id="29" name="Content Placeholder 28">
            <a:extLst>
              <a:ext uri="{FF2B5EF4-FFF2-40B4-BE49-F238E27FC236}">
                <a16:creationId xmlns:a16="http://schemas.microsoft.com/office/drawing/2014/main" id="{339976D3-3C13-F558-FDF3-7B1127801C6B}"/>
              </a:ext>
            </a:extLst>
          </p:cNvPr>
          <p:cNvSpPr>
            <a:spLocks noGrp="1"/>
          </p:cNvSpPr>
          <p:nvPr>
            <p:ph idx="1"/>
          </p:nvPr>
        </p:nvSpPr>
        <p:spPr>
          <a:xfrm>
            <a:off x="4921250" y="2519916"/>
            <a:ext cx="6356350" cy="3657046"/>
          </a:xfrm>
        </p:spPr>
        <p:txBody>
          <a:bodyPr anchor="t">
            <a:normAutofit/>
          </a:bodyPr>
          <a:lstStyle/>
          <a:p>
            <a:r>
              <a:rPr lang="en-US" dirty="0"/>
              <a:t>Breastfeeding training for doulas</a:t>
            </a:r>
          </a:p>
          <a:p>
            <a:r>
              <a:rPr lang="en-US" dirty="0"/>
              <a:t>Lactation support and breastfeeding instructions were consistently provided for mothers</a:t>
            </a:r>
          </a:p>
          <a:p>
            <a:r>
              <a:rPr lang="en-US" dirty="0"/>
              <a:t>If mothers decided not to breastfeed, WIC services were introduced.</a:t>
            </a:r>
          </a:p>
          <a:p>
            <a:r>
              <a:rPr lang="en-US" dirty="0"/>
              <a:t>Mobile lactation station</a:t>
            </a:r>
          </a:p>
          <a:p>
            <a:r>
              <a:rPr lang="en-US" dirty="0"/>
              <a:t>Events at DIW for Indigenous Milk Week</a:t>
            </a:r>
          </a:p>
        </p:txBody>
      </p:sp>
    </p:spTree>
    <p:extLst>
      <p:ext uri="{BB962C8B-B14F-4D97-AF65-F5344CB8AC3E}">
        <p14:creationId xmlns:p14="http://schemas.microsoft.com/office/powerpoint/2010/main" val="1854781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38E59FE-7D5E-44AE-9A51-08FBB00B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4A906F-CE4B-C89F-F67E-A65785C6B204}"/>
              </a:ext>
            </a:extLst>
          </p:cNvPr>
          <p:cNvSpPr>
            <a:spLocks noGrp="1"/>
          </p:cNvSpPr>
          <p:nvPr>
            <p:ph type="title"/>
          </p:nvPr>
        </p:nvSpPr>
        <p:spPr>
          <a:xfrm>
            <a:off x="914401" y="591668"/>
            <a:ext cx="6397496" cy="1544951"/>
          </a:xfrm>
        </p:spPr>
        <p:txBody>
          <a:bodyPr>
            <a:normAutofit/>
          </a:bodyPr>
          <a:lstStyle/>
          <a:p>
            <a:r>
              <a:rPr lang="en-US"/>
              <a:t>Cultural Healing</a:t>
            </a:r>
          </a:p>
        </p:txBody>
      </p:sp>
      <p:sp>
        <p:nvSpPr>
          <p:cNvPr id="30" name="Content Placeholder 17">
            <a:extLst>
              <a:ext uri="{FF2B5EF4-FFF2-40B4-BE49-F238E27FC236}">
                <a16:creationId xmlns:a16="http://schemas.microsoft.com/office/drawing/2014/main" id="{E50E618D-A41F-E39E-92BF-E8280AA62C24}"/>
              </a:ext>
            </a:extLst>
          </p:cNvPr>
          <p:cNvSpPr>
            <a:spLocks noGrp="1"/>
          </p:cNvSpPr>
          <p:nvPr>
            <p:ph idx="1"/>
          </p:nvPr>
        </p:nvSpPr>
        <p:spPr>
          <a:xfrm>
            <a:off x="914400" y="2143910"/>
            <a:ext cx="6096000" cy="4033054"/>
          </a:xfrm>
        </p:spPr>
        <p:txBody>
          <a:bodyPr>
            <a:normAutofit fontScale="85000" lnSpcReduction="20000"/>
          </a:bodyPr>
          <a:lstStyle/>
          <a:p>
            <a:r>
              <a:rPr lang="en-US" dirty="0"/>
              <a:t>Talking &amp; singing soothing prayers </a:t>
            </a:r>
          </a:p>
          <a:p>
            <a:r>
              <a:rPr lang="en-US" dirty="0"/>
              <a:t> Giishik (cedar) baths </a:t>
            </a:r>
          </a:p>
          <a:p>
            <a:r>
              <a:rPr lang="en-US" dirty="0"/>
              <a:t>Smudging </a:t>
            </a:r>
          </a:p>
          <a:p>
            <a:r>
              <a:rPr lang="en-US" dirty="0"/>
              <a:t>Body massages </a:t>
            </a:r>
          </a:p>
          <a:p>
            <a:r>
              <a:rPr lang="en-US" dirty="0"/>
              <a:t>Shkodewabik (sage), Wingashkoon (sweet grass), and Naabagondaak (cedar) cleansings </a:t>
            </a:r>
          </a:p>
          <a:p>
            <a:r>
              <a:rPr lang="en-US" dirty="0"/>
              <a:t>Placental ceremonies according to the tribal protocols represented </a:t>
            </a:r>
          </a:p>
          <a:p>
            <a:r>
              <a:rPr lang="en-US" dirty="0"/>
              <a:t>Asemaa (tobacco) offerings</a:t>
            </a:r>
          </a:p>
          <a:p>
            <a:r>
              <a:rPr lang="en-US" dirty="0"/>
              <a:t>Supportive services through visitations with the doulas as mentors</a:t>
            </a:r>
          </a:p>
        </p:txBody>
      </p:sp>
      <p:pic>
        <p:nvPicPr>
          <p:cNvPr id="5" name="Content Placeholder 4" descr="A plate with different types of herbs and spices&#10;&#10;Description automatically generated">
            <a:extLst>
              <a:ext uri="{FF2B5EF4-FFF2-40B4-BE49-F238E27FC236}">
                <a16:creationId xmlns:a16="http://schemas.microsoft.com/office/drawing/2014/main" id="{B4E5D1BB-20D8-56B1-D1E5-62355FB23985}"/>
              </a:ext>
            </a:extLst>
          </p:cNvPr>
          <p:cNvPicPr>
            <a:picLocks noChangeAspect="1"/>
          </p:cNvPicPr>
          <p:nvPr/>
        </p:nvPicPr>
        <p:blipFill rotWithShape="1">
          <a:blip r:embed="rId2"/>
          <a:srcRect l="3514" r="13678" b="3"/>
          <a:stretch/>
        </p:blipFill>
        <p:spPr>
          <a:xfrm>
            <a:off x="7924803" y="1"/>
            <a:ext cx="4267197" cy="6870626"/>
          </a:xfrm>
          <a:prstGeom prst="rect">
            <a:avLst/>
          </a:prstGeom>
        </p:spPr>
      </p:pic>
      <p:sp>
        <p:nvSpPr>
          <p:cNvPr id="31" name="Freeform: Shape 22">
            <a:extLst>
              <a:ext uri="{FF2B5EF4-FFF2-40B4-BE49-F238E27FC236}">
                <a16:creationId xmlns:a16="http://schemas.microsoft.com/office/drawing/2014/main" id="{454757A4-999E-4582-917C-9C73BFEA9E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Shape 24">
            <a:extLst>
              <a:ext uri="{FF2B5EF4-FFF2-40B4-BE49-F238E27FC236}">
                <a16:creationId xmlns:a16="http://schemas.microsoft.com/office/drawing/2014/main" id="{1BAE6AD2-77FD-438C-B9EE-3347535CE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748214" y="3262081"/>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4386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8A635DA-D9E2-9C07-75A6-5B8D563337E5}"/>
              </a:ext>
            </a:extLst>
          </p:cNvPr>
          <p:cNvSpPr>
            <a:spLocks noGrp="1"/>
          </p:cNvSpPr>
          <p:nvPr>
            <p:ph type="title"/>
          </p:nvPr>
        </p:nvSpPr>
        <p:spPr>
          <a:xfrm>
            <a:off x="914400" y="484497"/>
            <a:ext cx="9753600" cy="1239528"/>
          </a:xfrm>
        </p:spPr>
        <p:txBody>
          <a:bodyPr>
            <a:normAutofit/>
          </a:bodyPr>
          <a:lstStyle/>
          <a:p>
            <a:r>
              <a:rPr lang="en-US">
                <a:solidFill>
                  <a:srgbClr val="FFFFFF"/>
                </a:solidFill>
              </a:rPr>
              <a:t>Citations</a:t>
            </a:r>
          </a:p>
        </p:txBody>
      </p:sp>
      <p:sp>
        <p:nvSpPr>
          <p:cNvPr id="3" name="Content Placeholder 2">
            <a:extLst>
              <a:ext uri="{FF2B5EF4-FFF2-40B4-BE49-F238E27FC236}">
                <a16:creationId xmlns:a16="http://schemas.microsoft.com/office/drawing/2014/main" id="{1D3DC432-77F2-77EA-3C26-08EFB2432682}"/>
              </a:ext>
            </a:extLst>
          </p:cNvPr>
          <p:cNvSpPr>
            <a:spLocks noGrp="1"/>
          </p:cNvSpPr>
          <p:nvPr>
            <p:ph idx="1"/>
          </p:nvPr>
        </p:nvSpPr>
        <p:spPr>
          <a:xfrm>
            <a:off x="914401" y="2790825"/>
            <a:ext cx="10134600" cy="3386137"/>
          </a:xfrm>
        </p:spPr>
        <p:txBody>
          <a:bodyPr>
            <a:normAutofit/>
          </a:bodyPr>
          <a:lstStyle/>
          <a:p>
            <a:pPr marL="457200" indent="-457200">
              <a:lnSpc>
                <a:spcPct val="110000"/>
              </a:lnSpc>
              <a:buAutoNum type="arabicPeriod"/>
            </a:pPr>
            <a:r>
              <a:rPr lang="en-US" sz="1100"/>
              <a:t>Petersen EE, Davis NL, Goodman D, et al. Vital Signs: Pregnancy-Related Deaths, United States, 2011-2015, and Strategies for Prevention, 13 States, 2013-2017. MMWR Morbidity and mortality weekly report. 2019;68(18):423-429. </a:t>
            </a:r>
          </a:p>
          <a:p>
            <a:pPr marL="457200" indent="-457200">
              <a:lnSpc>
                <a:spcPct val="110000"/>
              </a:lnSpc>
              <a:buAutoNum type="arabicPeriod"/>
            </a:pPr>
            <a:r>
              <a:rPr lang="en-US" sz="1100"/>
              <a:t>Minnesota Department of Health. 2018 MN Health Statistics Annual Summary In: Minnesota Center for Health Statistics, ed. St Paul, MN2019. </a:t>
            </a:r>
          </a:p>
          <a:p>
            <a:pPr marL="457200" indent="-457200">
              <a:lnSpc>
                <a:spcPct val="110000"/>
              </a:lnSpc>
              <a:buAutoNum type="arabicPeriod"/>
            </a:pPr>
            <a:r>
              <a:rPr lang="en-US" sz="1100"/>
              <a:t>Great Lakes Inter-Tribal Epidemiology Center. American Indian and Alaska Native Health in Michigan, Minnesota, and Wisconsin 2016. Lac du Flambeau, WI: Great Lakes Inter-Tribal Epidemiology Center, Great Lakes Inter-Tribal Council, Inc.;2016. </a:t>
            </a:r>
          </a:p>
          <a:p>
            <a:pPr marL="457200" indent="-457200">
              <a:lnSpc>
                <a:spcPct val="110000"/>
              </a:lnSpc>
              <a:buAutoNum type="arabicPeriod"/>
            </a:pPr>
            <a:r>
              <a:rPr lang="en-US" sz="1100"/>
              <a:t>Continuous Support for Women During Childbirth: 2017 Cochrane Review Update Key Takeaways. The Journal of perinatal education. 2018;27(4):193-197. </a:t>
            </a:r>
          </a:p>
          <a:p>
            <a:pPr marL="457200" indent="-457200">
              <a:lnSpc>
                <a:spcPct val="110000"/>
              </a:lnSpc>
              <a:buAutoNum type="arabicPeriod"/>
            </a:pPr>
            <a:r>
              <a:rPr lang="en-US" sz="1100"/>
              <a:t>Hardeman RR, Kozhimannil KB. Motivations for Entering the Doula Profession: Perspectives From Women of Color. Journal of Midwifery &amp; Women’s Health. 2016;61(6):773-780.doi:10.1111/jmwh.12497 </a:t>
            </a:r>
          </a:p>
          <a:p>
            <a:pPr marL="457200" indent="-457200">
              <a:lnSpc>
                <a:spcPct val="110000"/>
              </a:lnSpc>
              <a:buAutoNum type="arabicPeriod"/>
            </a:pPr>
            <a:r>
              <a:rPr lang="en-US" sz="1100"/>
              <a:t>Kozhimannil KB, Vogelsang CA, Hardeman RR, Prasad S. Disrupting the Pathways of Social Determinants of Health: Doula Support during Pregnancy and Childbirth. Journal of the American Board of Family Medicine. 2016;29(3):308-317. doi:10.3122/jabfm.2016.03.150300 </a:t>
            </a:r>
          </a:p>
          <a:p>
            <a:pPr marL="457200" indent="-457200">
              <a:lnSpc>
                <a:spcPct val="110000"/>
              </a:lnSpc>
              <a:buAutoNum type="arabicPeriod"/>
            </a:pPr>
            <a:r>
              <a:rPr lang="en-US" sz="1100"/>
              <a:t>Villebrun, S., &amp; Porter, M. (2020). </a:t>
            </a:r>
            <a:r>
              <a:rPr lang="en-US" sz="1100" i="1"/>
              <a:t>My Heart: A Culturally Specific Program for Urban Indigenous and Latina Women</a:t>
            </a:r>
            <a:r>
              <a:rPr lang="en-US" sz="1100"/>
              <a:t>.</a:t>
            </a:r>
          </a:p>
        </p:txBody>
      </p:sp>
    </p:spTree>
    <p:extLst>
      <p:ext uri="{BB962C8B-B14F-4D97-AF65-F5344CB8AC3E}">
        <p14:creationId xmlns:p14="http://schemas.microsoft.com/office/powerpoint/2010/main" val="203584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B63154B-778D-4A97-B328-36341A52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C5D7039-6499-4D27-A45E-DF5E16A00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203942"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2">
            <a:extLst>
              <a:ext uri="{FF2B5EF4-FFF2-40B4-BE49-F238E27FC236}">
                <a16:creationId xmlns:a16="http://schemas.microsoft.com/office/drawing/2014/main" id="{3DE9A7F4-691A-447E-ACC3-DF3EABCD2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135146"/>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96C5CF39-BEA7-4686-ACC2-49AD79005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135146"/>
            <a:ext cx="2343647" cy="4520714"/>
          </a:xfrm>
          <a:custGeom>
            <a:avLst/>
            <a:gdLst>
              <a:gd name="connsiteX0" fmla="*/ 2343647 w 2343647"/>
              <a:gd name="connsiteY0" fmla="*/ 0 h 4520714"/>
              <a:gd name="connsiteX1" fmla="*/ 2343647 w 2343647"/>
              <a:gd name="connsiteY1" fmla="*/ 4520714 h 4520714"/>
              <a:gd name="connsiteX2" fmla="*/ 2340504 w 2343647"/>
              <a:gd name="connsiteY2" fmla="*/ 4458470 h 4520714"/>
              <a:gd name="connsiteX3" fmla="*/ 134816 w 2343647"/>
              <a:gd name="connsiteY3" fmla="*/ 2266740 h 4520714"/>
              <a:gd name="connsiteX4" fmla="*/ 0 w 2343647"/>
              <a:gd name="connsiteY4" fmla="*/ 2260357 h 4520714"/>
              <a:gd name="connsiteX5" fmla="*/ 134816 w 2343647"/>
              <a:gd name="connsiteY5" fmla="*/ 2253974 h 4520714"/>
              <a:gd name="connsiteX6" fmla="*/ 2340504 w 2343647"/>
              <a:gd name="connsiteY6" fmla="*/ 62243 h 4520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3647" h="4520714">
                <a:moveTo>
                  <a:pt x="2343647" y="0"/>
                </a:moveTo>
                <a:lnTo>
                  <a:pt x="2343647" y="4520714"/>
                </a:lnTo>
                <a:lnTo>
                  <a:pt x="2340504" y="4458470"/>
                </a:lnTo>
                <a:cubicBezTo>
                  <a:pt x="2222700" y="3298480"/>
                  <a:pt x="1296917" y="2377350"/>
                  <a:pt x="134816" y="2266740"/>
                </a:cubicBezTo>
                <a:lnTo>
                  <a:pt x="0" y="2260357"/>
                </a:lnTo>
                <a:lnTo>
                  <a:pt x="134816" y="2253974"/>
                </a:lnTo>
                <a:cubicBezTo>
                  <a:pt x="1296917" y="2143364"/>
                  <a:pt x="2222700" y="1222233"/>
                  <a:pt x="2340504" y="6224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728454F-E1BE-06C8-4403-6A42EDEA41FC}"/>
              </a:ext>
            </a:extLst>
          </p:cNvPr>
          <p:cNvSpPr>
            <a:spLocks noGrp="1"/>
          </p:cNvSpPr>
          <p:nvPr>
            <p:ph type="title"/>
          </p:nvPr>
        </p:nvSpPr>
        <p:spPr>
          <a:xfrm>
            <a:off x="914400" y="508884"/>
            <a:ext cx="10058399" cy="1262737"/>
          </a:xfrm>
        </p:spPr>
        <p:txBody>
          <a:bodyPr anchor="ctr">
            <a:normAutofit/>
          </a:bodyPr>
          <a:lstStyle/>
          <a:p>
            <a:pPr>
              <a:lnSpc>
                <a:spcPct val="90000"/>
              </a:lnSpc>
            </a:pPr>
            <a:r>
              <a:rPr lang="en-US">
                <a:solidFill>
                  <a:srgbClr val="FFFFFF"/>
                </a:solidFill>
              </a:rPr>
              <a:t>Maternal and Child Health Disparities in Indian Country</a:t>
            </a:r>
          </a:p>
        </p:txBody>
      </p:sp>
      <p:sp>
        <p:nvSpPr>
          <p:cNvPr id="3" name="Content Placeholder 2">
            <a:extLst>
              <a:ext uri="{FF2B5EF4-FFF2-40B4-BE49-F238E27FC236}">
                <a16:creationId xmlns:a16="http://schemas.microsoft.com/office/drawing/2014/main" id="{C811C8A3-32AD-E4CD-1040-9CF8999C1CDA}"/>
              </a:ext>
            </a:extLst>
          </p:cNvPr>
          <p:cNvSpPr>
            <a:spLocks noGrp="1"/>
          </p:cNvSpPr>
          <p:nvPr>
            <p:ph idx="1"/>
          </p:nvPr>
        </p:nvSpPr>
        <p:spPr>
          <a:xfrm>
            <a:off x="914400" y="2727296"/>
            <a:ext cx="6346209" cy="3449667"/>
          </a:xfrm>
        </p:spPr>
        <p:txBody>
          <a:bodyPr anchor="t">
            <a:normAutofit/>
          </a:bodyPr>
          <a:lstStyle/>
          <a:p>
            <a:r>
              <a:rPr lang="en-US"/>
              <a:t>American Indian/Alaska Native women and communities experience multiple disparities compared to the general population, which extends into disparities related to maternal and child health. Nationwide, American Indian/Alaska Native women are two and a half times as likely as white women to die during pregnancy, delivery, or during the first year after giving birth.</a:t>
            </a:r>
          </a:p>
        </p:txBody>
      </p:sp>
      <p:pic>
        <p:nvPicPr>
          <p:cNvPr id="5" name="Picture 4" descr="A baby crying in a blanket&#10;&#10;Description automatically generated">
            <a:extLst>
              <a:ext uri="{FF2B5EF4-FFF2-40B4-BE49-F238E27FC236}">
                <a16:creationId xmlns:a16="http://schemas.microsoft.com/office/drawing/2014/main" id="{1258964A-4C8F-22E7-D3BE-2D7E4D41515A}"/>
              </a:ext>
            </a:extLst>
          </p:cNvPr>
          <p:cNvPicPr>
            <a:picLocks noChangeAspect="1"/>
          </p:cNvPicPr>
          <p:nvPr/>
        </p:nvPicPr>
        <p:blipFill rotWithShape="1">
          <a:blip r:embed="rId2"/>
          <a:srcRect t="2671" r="1" b="14445"/>
          <a:stretch/>
        </p:blipFill>
        <p:spPr>
          <a:xfrm>
            <a:off x="7924800" y="2128964"/>
            <a:ext cx="4279142" cy="4729034"/>
          </a:xfrm>
          <a:prstGeom prst="rect">
            <a:avLst/>
          </a:prstGeom>
        </p:spPr>
      </p:pic>
    </p:spTree>
    <p:extLst>
      <p:ext uri="{BB962C8B-B14F-4D97-AF65-F5344CB8AC3E}">
        <p14:creationId xmlns:p14="http://schemas.microsoft.com/office/powerpoint/2010/main" val="9104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AD415D88-0075-4A82-A283-1E6021BDC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052C4CA-EF1C-4037-ADF2-52072C0FA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38901"/>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DB5817-0806-07B5-6512-F3C4A25C11AB}"/>
              </a:ext>
            </a:extLst>
          </p:cNvPr>
          <p:cNvSpPr>
            <a:spLocks noGrp="1"/>
          </p:cNvSpPr>
          <p:nvPr>
            <p:ph type="title"/>
          </p:nvPr>
        </p:nvSpPr>
        <p:spPr>
          <a:xfrm>
            <a:off x="914401" y="584634"/>
            <a:ext cx="9753599" cy="1111261"/>
          </a:xfrm>
        </p:spPr>
        <p:txBody>
          <a:bodyPr>
            <a:normAutofit/>
          </a:bodyPr>
          <a:lstStyle/>
          <a:p>
            <a:r>
              <a:rPr lang="en-US" dirty="0">
                <a:solidFill>
                  <a:srgbClr val="FFFFFF"/>
                </a:solidFill>
              </a:rPr>
              <a:t>Pregnant Indigenous Women</a:t>
            </a:r>
          </a:p>
        </p:txBody>
      </p:sp>
      <p:sp>
        <p:nvSpPr>
          <p:cNvPr id="3" name="Content Placeholder 2">
            <a:extLst>
              <a:ext uri="{FF2B5EF4-FFF2-40B4-BE49-F238E27FC236}">
                <a16:creationId xmlns:a16="http://schemas.microsoft.com/office/drawing/2014/main" id="{03FE616D-207F-AD95-5B5C-D463093C4096}"/>
              </a:ext>
            </a:extLst>
          </p:cNvPr>
          <p:cNvSpPr>
            <a:spLocks noGrp="1"/>
          </p:cNvSpPr>
          <p:nvPr>
            <p:ph idx="1"/>
          </p:nvPr>
        </p:nvSpPr>
        <p:spPr>
          <a:xfrm>
            <a:off x="914400" y="2737223"/>
            <a:ext cx="6096000" cy="3439739"/>
          </a:xfrm>
        </p:spPr>
        <p:txBody>
          <a:bodyPr anchor="t">
            <a:normAutofit/>
          </a:bodyPr>
          <a:lstStyle/>
          <a:p>
            <a:pPr>
              <a:lnSpc>
                <a:spcPct val="110000"/>
              </a:lnSpc>
            </a:pPr>
            <a:r>
              <a:rPr lang="en-US" sz="1900"/>
              <a:t> In Minnesota, American Indian/Alaska Native women of reproductive age (age 15-44) died at a rate about two-and-a-half times higher than white women (191.2 and 78.0 per 100,000, respectively). In 2018, the American Indian/Alaska Native infant mortality rate was 10.44 per 1,000 live births, compared to 3.97 for white and 8.77 for African American infants.2 In addition, social determinants of health, such as poverty and lack of prenatal care, disproportionately affect American Indian/Alaska Native women and families.</a:t>
            </a:r>
          </a:p>
        </p:txBody>
      </p:sp>
      <p:pic>
        <p:nvPicPr>
          <p:cNvPr id="5" name="Picture 4" descr="A pregnant person sitting in a statue&#10;&#10;Description automatically generated">
            <a:extLst>
              <a:ext uri="{FF2B5EF4-FFF2-40B4-BE49-F238E27FC236}">
                <a16:creationId xmlns:a16="http://schemas.microsoft.com/office/drawing/2014/main" id="{B9B7767A-BE0A-156B-09A5-72F9340802FA}"/>
              </a:ext>
            </a:extLst>
          </p:cNvPr>
          <p:cNvPicPr>
            <a:picLocks noChangeAspect="1"/>
          </p:cNvPicPr>
          <p:nvPr/>
        </p:nvPicPr>
        <p:blipFill rotWithShape="1">
          <a:blip r:embed="rId2"/>
          <a:srcRect b="16909"/>
          <a:stretch/>
        </p:blipFill>
        <p:spPr>
          <a:xfrm>
            <a:off x="7924801" y="2138901"/>
            <a:ext cx="4267200" cy="4727565"/>
          </a:xfrm>
          <a:prstGeom prst="rect">
            <a:avLst/>
          </a:prstGeom>
        </p:spPr>
      </p:pic>
      <p:sp>
        <p:nvSpPr>
          <p:cNvPr id="34" name="Freeform: Shape 33">
            <a:extLst>
              <a:ext uri="{FF2B5EF4-FFF2-40B4-BE49-F238E27FC236}">
                <a16:creationId xmlns:a16="http://schemas.microsoft.com/office/drawing/2014/main" id="{DD9E71F0-7A48-4C29-8E61-F44D090F7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B075398C-58B1-464A-9B13-3374F24FA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8353" y="-4014"/>
            <a:ext cx="2343647" cy="4393053"/>
          </a:xfrm>
          <a:custGeom>
            <a:avLst/>
            <a:gdLst>
              <a:gd name="connsiteX0" fmla="*/ 2338914 w 2343647"/>
              <a:gd name="connsiteY0" fmla="*/ 0 h 4393053"/>
              <a:gd name="connsiteX1" fmla="*/ 2340512 w 2343647"/>
              <a:gd name="connsiteY1" fmla="*/ 0 h 4393053"/>
              <a:gd name="connsiteX2" fmla="*/ 2341290 w 2343647"/>
              <a:gd name="connsiteY2" fmla="*/ 1095261 h 4393053"/>
              <a:gd name="connsiteX3" fmla="*/ 2343647 w 2343647"/>
              <a:gd name="connsiteY3" fmla="*/ 4393053 h 4393053"/>
              <a:gd name="connsiteX4" fmla="*/ 2340504 w 2343647"/>
              <a:gd name="connsiteY4" fmla="*/ 4330809 h 4393053"/>
              <a:gd name="connsiteX5" fmla="*/ 134816 w 2343647"/>
              <a:gd name="connsiteY5" fmla="*/ 2139079 h 4393053"/>
              <a:gd name="connsiteX6" fmla="*/ 0 w 2343647"/>
              <a:gd name="connsiteY6" fmla="*/ 2132696 h 4393053"/>
              <a:gd name="connsiteX7" fmla="*/ 134816 w 2343647"/>
              <a:gd name="connsiteY7" fmla="*/ 2126313 h 4393053"/>
              <a:gd name="connsiteX8" fmla="*/ 2309087 w 2343647"/>
              <a:gd name="connsiteY8" fmla="*/ 203119 h 439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3647" h="4393053">
                <a:moveTo>
                  <a:pt x="2338914" y="0"/>
                </a:moveTo>
                <a:lnTo>
                  <a:pt x="2340512" y="0"/>
                </a:lnTo>
                <a:lnTo>
                  <a:pt x="2341290" y="1095261"/>
                </a:lnTo>
                <a:cubicBezTo>
                  <a:pt x="2342076" y="2194525"/>
                  <a:pt x="2342861" y="3278435"/>
                  <a:pt x="2343647" y="4393053"/>
                </a:cubicBezTo>
                <a:lnTo>
                  <a:pt x="2340504" y="4330809"/>
                </a:lnTo>
                <a:cubicBezTo>
                  <a:pt x="2222700" y="3170819"/>
                  <a:pt x="1296917" y="2249689"/>
                  <a:pt x="134816" y="2139079"/>
                </a:cubicBezTo>
                <a:lnTo>
                  <a:pt x="0" y="2132696"/>
                </a:lnTo>
                <a:lnTo>
                  <a:pt x="134816" y="2126313"/>
                </a:lnTo>
                <a:cubicBezTo>
                  <a:pt x="1224286" y="2022616"/>
                  <a:pt x="2106054" y="1254528"/>
                  <a:pt x="2309087" y="203119"/>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3070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EA6F32-5419-E55C-85E1-E1C2119338CD}"/>
              </a:ext>
            </a:extLst>
          </p:cNvPr>
          <p:cNvSpPr>
            <a:spLocks noGrp="1"/>
          </p:cNvSpPr>
          <p:nvPr>
            <p:ph type="title"/>
          </p:nvPr>
        </p:nvSpPr>
        <p:spPr>
          <a:xfrm>
            <a:off x="5963479" y="596393"/>
            <a:ext cx="5618922" cy="1542507"/>
          </a:xfrm>
        </p:spPr>
        <p:txBody>
          <a:bodyPr>
            <a:normAutofit/>
          </a:bodyPr>
          <a:lstStyle/>
          <a:p>
            <a:r>
              <a:rPr lang="en-US">
                <a:solidFill>
                  <a:srgbClr val="FFFFFF"/>
                </a:solidFill>
              </a:rPr>
              <a:t>History of Ninde</a:t>
            </a:r>
            <a:endParaRPr lang="en-US" dirty="0">
              <a:solidFill>
                <a:srgbClr val="FFFFFF"/>
              </a:solidFill>
            </a:endParaRPr>
          </a:p>
        </p:txBody>
      </p:sp>
      <p:pic>
        <p:nvPicPr>
          <p:cNvPr id="5" name="Picture 4" descr="A basket with clothes and shoes&#10;&#10;Description automatically generated">
            <a:extLst>
              <a:ext uri="{FF2B5EF4-FFF2-40B4-BE49-F238E27FC236}">
                <a16:creationId xmlns:a16="http://schemas.microsoft.com/office/drawing/2014/main" id="{E6289A07-5C84-D042-ABEB-DA42B6516896}"/>
              </a:ext>
            </a:extLst>
          </p:cNvPr>
          <p:cNvPicPr>
            <a:picLocks noChangeAspect="1"/>
          </p:cNvPicPr>
          <p:nvPr/>
        </p:nvPicPr>
        <p:blipFill rotWithShape="1">
          <a:blip r:embed="rId2"/>
          <a:srcRect t="735"/>
          <a:stretch/>
        </p:blipFill>
        <p:spPr>
          <a:xfrm>
            <a:off x="20" y="5379"/>
            <a:ext cx="5181578" cy="6858000"/>
          </a:xfrm>
          <a:prstGeom prst="rect">
            <a:avLst/>
          </a:prstGeom>
        </p:spPr>
      </p:pic>
      <p:sp>
        <p:nvSpPr>
          <p:cNvPr id="3" name="Content Placeholder 2">
            <a:extLst>
              <a:ext uri="{FF2B5EF4-FFF2-40B4-BE49-F238E27FC236}">
                <a16:creationId xmlns:a16="http://schemas.microsoft.com/office/drawing/2014/main" id="{2F8E9276-2488-B22A-BB73-71F214EEE892}"/>
              </a:ext>
            </a:extLst>
          </p:cNvPr>
          <p:cNvSpPr>
            <a:spLocks noGrp="1"/>
          </p:cNvSpPr>
          <p:nvPr>
            <p:ph idx="1"/>
          </p:nvPr>
        </p:nvSpPr>
        <p:spPr>
          <a:xfrm>
            <a:off x="5963478" y="2138901"/>
            <a:ext cx="5618922" cy="4033299"/>
          </a:xfrm>
        </p:spPr>
        <p:txBody>
          <a:bodyPr>
            <a:normAutofit/>
          </a:bodyPr>
          <a:lstStyle/>
          <a:p>
            <a:pPr marL="0" indent="0">
              <a:lnSpc>
                <a:spcPct val="110000"/>
              </a:lnSpc>
              <a:buNone/>
            </a:pPr>
            <a:r>
              <a:rPr lang="en-US" sz="1700">
                <a:solidFill>
                  <a:srgbClr val="FFFFFF"/>
                </a:solidFill>
              </a:rPr>
              <a:t>Ninde began in 2015. Health professionals working with the American Indian community noted an increase in infants diagnosed with Neonatal Abstinence Syndrome. The Maternal and Child Health (MCH) Coordinators at the City of Minneapolis organized a group of MCH professionals to discuss the issue and brainstorm what kind of response could be mounted without grant funding. The Division of Indian Work (DIW) served as the fiscal agent for the project, which DIW’s Executive Director managed. An extremely limited evaluation of the Ninde doula project took place. A collaborative was formed to improve perinatal American Indian health and met monthly.</a:t>
            </a:r>
          </a:p>
        </p:txBody>
      </p:sp>
      <p:sp>
        <p:nvSpPr>
          <p:cNvPr id="40" name="Freeform: Shape 39">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96002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92CF5-B28B-7E29-3645-CF769E0EAD35}"/>
              </a:ext>
            </a:extLst>
          </p:cNvPr>
          <p:cNvSpPr>
            <a:spLocks noGrp="1"/>
          </p:cNvSpPr>
          <p:nvPr>
            <p:ph type="title"/>
          </p:nvPr>
        </p:nvSpPr>
        <p:spPr/>
        <p:txBody>
          <a:bodyPr>
            <a:normAutofit/>
          </a:bodyPr>
          <a:lstStyle/>
          <a:p>
            <a:r>
              <a:rPr lang="en-US" sz="4400" b="1" i="0" u="none" strike="noStrike" dirty="0">
                <a:solidFill>
                  <a:schemeClr val="accent2">
                    <a:lumMod val="75000"/>
                  </a:schemeClr>
                </a:solidFill>
                <a:effectLst/>
              </a:rPr>
              <a:t>Ninde Collaborative</a:t>
            </a:r>
            <a:r>
              <a:rPr lang="en-US" sz="4400" b="1" i="0" dirty="0">
                <a:solidFill>
                  <a:schemeClr val="accent2">
                    <a:lumMod val="75000"/>
                  </a:schemeClr>
                </a:solidFill>
                <a:effectLst/>
              </a:rPr>
              <a:t>​</a:t>
            </a:r>
            <a:endParaRPr lang="en-US" sz="4400" b="1" dirty="0">
              <a:solidFill>
                <a:schemeClr val="accent2">
                  <a:lumMod val="75000"/>
                </a:schemeClr>
              </a:solidFill>
            </a:endParaRPr>
          </a:p>
        </p:txBody>
      </p:sp>
      <p:graphicFrame>
        <p:nvGraphicFramePr>
          <p:cNvPr id="1036" name="Content Placeholder 2">
            <a:extLst>
              <a:ext uri="{FF2B5EF4-FFF2-40B4-BE49-F238E27FC236}">
                <a16:creationId xmlns:a16="http://schemas.microsoft.com/office/drawing/2014/main" id="{5153AD5E-7445-BFD4-B5C4-B6BC65D5F214}"/>
              </a:ext>
            </a:extLst>
          </p:cNvPr>
          <p:cNvGraphicFramePr>
            <a:graphicFrameLocks noGrp="1"/>
          </p:cNvGraphicFramePr>
          <p:nvPr>
            <p:ph idx="1"/>
          </p:nvPr>
        </p:nvGraphicFramePr>
        <p:xfrm>
          <a:off x="914400" y="1919673"/>
          <a:ext cx="7615989" cy="2399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494B20C-4EBF-E9F0-8E7C-C41C23CAC210}"/>
              </a:ext>
            </a:extLst>
          </p:cNvPr>
          <p:cNvSpPr txBox="1"/>
          <p:nvPr/>
        </p:nvSpPr>
        <p:spPr>
          <a:xfrm>
            <a:off x="3050005" y="3244334"/>
            <a:ext cx="6100010" cy="369332"/>
          </a:xfrm>
          <a:prstGeom prst="rect">
            <a:avLst/>
          </a:prstGeom>
          <a:noFill/>
        </p:spPr>
        <p:txBody>
          <a:bodyPr wrap="square">
            <a:spAutoFit/>
          </a:bodyPr>
          <a:lstStyle/>
          <a:p>
            <a:r>
              <a:rPr lang="en-US" b="0" i="0" dirty="0">
                <a:solidFill>
                  <a:srgbClr val="000000"/>
                </a:solidFill>
                <a:effectLst/>
                <a:latin typeface="Times"/>
              </a:rPr>
              <a:t> </a:t>
            </a:r>
            <a:endParaRPr lang="en-US" dirty="0"/>
          </a:p>
        </p:txBody>
      </p:sp>
      <p:sp>
        <p:nvSpPr>
          <p:cNvPr id="7" name="TextBox 6">
            <a:extLst>
              <a:ext uri="{FF2B5EF4-FFF2-40B4-BE49-F238E27FC236}">
                <a16:creationId xmlns:a16="http://schemas.microsoft.com/office/drawing/2014/main" id="{BC3705C9-54E8-C49F-FE6A-9FF83BFA6E13}"/>
              </a:ext>
            </a:extLst>
          </p:cNvPr>
          <p:cNvSpPr txBox="1"/>
          <p:nvPr/>
        </p:nvSpPr>
        <p:spPr>
          <a:xfrm>
            <a:off x="3050005" y="3244334"/>
            <a:ext cx="6100010" cy="369332"/>
          </a:xfrm>
          <a:prstGeom prst="rect">
            <a:avLst/>
          </a:prstGeom>
          <a:noFill/>
        </p:spPr>
        <p:txBody>
          <a:bodyPr wrap="square">
            <a:spAutoFit/>
          </a:bodyPr>
          <a:lstStyle/>
          <a:p>
            <a:r>
              <a:rPr lang="en-US" b="0" i="0" dirty="0">
                <a:solidFill>
                  <a:srgbClr val="000000"/>
                </a:solidFill>
                <a:effectLst/>
                <a:latin typeface="Times"/>
              </a:rPr>
              <a:t> </a:t>
            </a:r>
            <a:endParaRPr lang="en-US" dirty="0"/>
          </a:p>
        </p:txBody>
      </p:sp>
      <p:sp>
        <p:nvSpPr>
          <p:cNvPr id="9" name="TextBox 8">
            <a:extLst>
              <a:ext uri="{FF2B5EF4-FFF2-40B4-BE49-F238E27FC236}">
                <a16:creationId xmlns:a16="http://schemas.microsoft.com/office/drawing/2014/main" id="{383A19D6-4986-A484-E2D9-2B6CBEDAC65B}"/>
              </a:ext>
            </a:extLst>
          </p:cNvPr>
          <p:cNvSpPr txBox="1"/>
          <p:nvPr/>
        </p:nvSpPr>
        <p:spPr>
          <a:xfrm>
            <a:off x="8154401" y="3588463"/>
            <a:ext cx="5061537" cy="369332"/>
          </a:xfrm>
          <a:prstGeom prst="rect">
            <a:avLst/>
          </a:prstGeom>
          <a:noFill/>
        </p:spPr>
        <p:txBody>
          <a:bodyPr wrap="square">
            <a:spAutoFit/>
          </a:bodyPr>
          <a:lstStyle/>
          <a:p>
            <a:r>
              <a:rPr lang="en-US" b="0" i="0" dirty="0">
                <a:solidFill>
                  <a:srgbClr val="000000"/>
                </a:solidFill>
                <a:effectLst/>
                <a:latin typeface="Times"/>
              </a:rPr>
              <a:t> </a:t>
            </a:r>
            <a:endParaRPr lang="en-US" dirty="0"/>
          </a:p>
        </p:txBody>
      </p:sp>
      <p:sp>
        <p:nvSpPr>
          <p:cNvPr id="11" name="Heart 10">
            <a:extLst>
              <a:ext uri="{FF2B5EF4-FFF2-40B4-BE49-F238E27FC236}">
                <a16:creationId xmlns:a16="http://schemas.microsoft.com/office/drawing/2014/main" id="{8B5CE316-C17F-7FF0-E452-D25F4338C4BC}"/>
              </a:ext>
            </a:extLst>
          </p:cNvPr>
          <p:cNvSpPr/>
          <p:nvPr/>
        </p:nvSpPr>
        <p:spPr>
          <a:xfrm>
            <a:off x="8133347" y="3429000"/>
            <a:ext cx="3549315" cy="3105334"/>
          </a:xfrm>
          <a:prstGeom prst="hear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fontAlgn="base"/>
            <a:endParaRPr lang="en-US" sz="1800" b="0" i="0" u="none" strike="noStrike" dirty="0">
              <a:solidFill>
                <a:srgbClr val="E48312"/>
              </a:solidFill>
              <a:effectLst/>
              <a:latin typeface="Calibri" panose="020F0502020204030204" pitchFamily="34" charset="0"/>
            </a:endParaRPr>
          </a:p>
          <a:p>
            <a:pPr algn="ctr" rtl="0" fontAlgn="base"/>
            <a:endParaRPr lang="en-US" dirty="0">
              <a:solidFill>
                <a:srgbClr val="E48312"/>
              </a:solidFill>
              <a:latin typeface="Calibri" panose="020F0502020204030204" pitchFamily="34" charset="0"/>
            </a:endParaRPr>
          </a:p>
          <a:p>
            <a:pPr algn="ctr" rtl="0" fontAlgn="base"/>
            <a:endParaRPr lang="en-US" sz="1800" b="0" i="0" u="none" strike="noStrike" dirty="0">
              <a:solidFill>
                <a:srgbClr val="E48312"/>
              </a:solidFill>
              <a:effectLst/>
              <a:latin typeface="Calibri" panose="020F0502020204030204" pitchFamily="34" charset="0"/>
            </a:endParaRPr>
          </a:p>
          <a:p>
            <a:pPr algn="ctr" rtl="0" fontAlgn="base"/>
            <a:endParaRPr lang="en-US" dirty="0">
              <a:solidFill>
                <a:srgbClr val="E48312"/>
              </a:solidFill>
              <a:latin typeface="Calibri" panose="020F0502020204030204" pitchFamily="34" charset="0"/>
            </a:endParaRPr>
          </a:p>
          <a:p>
            <a:pPr algn="ctr" rtl="0" fontAlgn="base"/>
            <a:r>
              <a:rPr lang="en-US" sz="18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rPr>
              <a:t>Ninde means </a:t>
            </a:r>
            <a:r>
              <a:rPr lang="en-US" sz="1800" i="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endParaRPr lang="en-US" i="0" dirty="0">
              <a:ln w="0"/>
              <a:solidFill>
                <a:schemeClr val="tx1"/>
              </a:solidFill>
              <a:effectLst>
                <a:outerShdw blurRad="38100" dist="19050" dir="2700000" algn="tl" rotWithShape="0">
                  <a:schemeClr val="dk1">
                    <a:alpha val="40000"/>
                  </a:schemeClr>
                </a:outerShdw>
              </a:effectLst>
              <a:latin typeface="Segoe UI" panose="020B0502040204020203" pitchFamily="34" charset="0"/>
            </a:endParaRPr>
          </a:p>
          <a:p>
            <a:pPr algn="ctr" rtl="0" fontAlgn="base"/>
            <a:r>
              <a:rPr lang="en-US" sz="18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rPr>
              <a:t>“my heart”—</a:t>
            </a:r>
            <a:r>
              <a:rPr lang="en-US" sz="1800" i="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endParaRPr lang="en-US" i="0" dirty="0">
              <a:ln w="0"/>
              <a:solidFill>
                <a:schemeClr val="tx1"/>
              </a:solidFill>
              <a:effectLst>
                <a:outerShdw blurRad="38100" dist="19050" dir="2700000" algn="tl" rotWithShape="0">
                  <a:schemeClr val="dk1">
                    <a:alpha val="40000"/>
                  </a:schemeClr>
                </a:outerShdw>
              </a:effectLst>
              <a:latin typeface="Segoe UI" panose="020B0502040204020203" pitchFamily="34" charset="0"/>
            </a:endParaRPr>
          </a:p>
          <a:p>
            <a:pPr algn="ctr" rtl="0" fontAlgn="base"/>
            <a:r>
              <a:rPr lang="en-US" sz="1800" i="0" u="none" strike="noStrike"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 term of endearment Ojibwe mothers use for their babies</a:t>
            </a:r>
            <a:r>
              <a:rPr lang="en-US" sz="1800" i="0" dirty="0">
                <a:ln w="0"/>
                <a:solidFill>
                  <a:schemeClr val="tx1"/>
                </a:solidFill>
                <a:effectLst>
                  <a:outerShdw blurRad="38100" dist="19050" dir="2700000" algn="tl" rotWithShape="0">
                    <a:schemeClr val="dk1">
                      <a:alpha val="40000"/>
                    </a:schemeClr>
                  </a:outerShdw>
                </a:effectLst>
                <a:latin typeface="Calibri" panose="020F0502020204030204" pitchFamily="34" charset="0"/>
              </a:rPr>
              <a:t>​</a:t>
            </a:r>
            <a:endParaRPr lang="en-US" i="0" dirty="0">
              <a:ln w="0"/>
              <a:solidFill>
                <a:schemeClr val="tx1"/>
              </a:solidFill>
              <a:effectLst>
                <a:outerShdw blurRad="38100" dist="19050" dir="2700000" algn="tl" rotWithShape="0">
                  <a:schemeClr val="dk1">
                    <a:alpha val="40000"/>
                  </a:schemeClr>
                </a:outerShdw>
              </a:effectLst>
              <a:latin typeface="Segoe UI" panose="020B0502040204020203" pitchFamily="34" charset="0"/>
            </a:endParaRPr>
          </a:p>
          <a:p>
            <a:pPr algn="ctr" rtl="0" fontAlgn="base"/>
            <a:r>
              <a:rPr lang="en-US" sz="1800" b="0" i="0" dirty="0">
                <a:solidFill>
                  <a:srgbClr val="E48312"/>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ctr"/>
            <a:endParaRPr lang="en-US" dirty="0"/>
          </a:p>
        </p:txBody>
      </p:sp>
      <p:pic>
        <p:nvPicPr>
          <p:cNvPr id="1026" name="Picture 2">
            <a:extLst>
              <a:ext uri="{FF2B5EF4-FFF2-40B4-BE49-F238E27FC236}">
                <a16:creationId xmlns:a16="http://schemas.microsoft.com/office/drawing/2014/main" id="{682760A5-E804-33B6-6261-7E62A8BA0F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6434" y="4478800"/>
            <a:ext cx="1882982" cy="188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31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EA8A4-0BB9-5AAC-26C3-480154EAF821}"/>
              </a:ext>
            </a:extLst>
          </p:cNvPr>
          <p:cNvSpPr>
            <a:spLocks noGrp="1"/>
          </p:cNvSpPr>
          <p:nvPr>
            <p:ph type="title"/>
          </p:nvPr>
        </p:nvSpPr>
        <p:spPr/>
        <p:txBody>
          <a:bodyPr/>
          <a:lstStyle/>
          <a:p>
            <a:r>
              <a:rPr lang="en-US" dirty="0"/>
              <a:t>What is a doula?</a:t>
            </a:r>
          </a:p>
        </p:txBody>
      </p:sp>
      <p:graphicFrame>
        <p:nvGraphicFramePr>
          <p:cNvPr id="5" name="Content Placeholder 2">
            <a:extLst>
              <a:ext uri="{FF2B5EF4-FFF2-40B4-BE49-F238E27FC236}">
                <a16:creationId xmlns:a16="http://schemas.microsoft.com/office/drawing/2014/main" id="{5D6EB318-DB53-96C8-0E86-C8A2AAC2EFD1}"/>
              </a:ext>
            </a:extLst>
          </p:cNvPr>
          <p:cNvGraphicFramePr>
            <a:graphicFrameLocks noGrp="1"/>
          </p:cNvGraphicFramePr>
          <p:nvPr>
            <p:ph idx="1"/>
          </p:nvPr>
        </p:nvGraphicFramePr>
        <p:xfrm>
          <a:off x="914400" y="1919673"/>
          <a:ext cx="9914860" cy="412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5883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CFAFE48-F595-4AD0-9646-A2A0F804D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regnant person and a pregnant person&#10;&#10;Description automatically generated">
            <a:extLst>
              <a:ext uri="{FF2B5EF4-FFF2-40B4-BE49-F238E27FC236}">
                <a16:creationId xmlns:a16="http://schemas.microsoft.com/office/drawing/2014/main" id="{5DC58849-1064-7917-2DA6-82C87B18D8BA}"/>
              </a:ext>
            </a:extLst>
          </p:cNvPr>
          <p:cNvPicPr>
            <a:picLocks noChangeAspect="1"/>
          </p:cNvPicPr>
          <p:nvPr/>
        </p:nvPicPr>
        <p:blipFill rotWithShape="1">
          <a:blip r:embed="rId2"/>
          <a:srcRect l="7423" r="7053" b="2"/>
          <a:stretch/>
        </p:blipFill>
        <p:spPr>
          <a:xfrm>
            <a:off x="8118283" y="4556"/>
            <a:ext cx="4073717" cy="6853444"/>
          </a:xfrm>
          <a:prstGeom prst="rect">
            <a:avLst/>
          </a:prstGeom>
        </p:spPr>
      </p:pic>
      <p:sp>
        <p:nvSpPr>
          <p:cNvPr id="26" name="Freeform: Shape 25">
            <a:extLst>
              <a:ext uri="{FF2B5EF4-FFF2-40B4-BE49-F238E27FC236}">
                <a16:creationId xmlns:a16="http://schemas.microsoft.com/office/drawing/2014/main" id="{DE5930DD-AC18-4308-B425-71C1E6511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582405" cy="6858000"/>
          </a:xfrm>
          <a:custGeom>
            <a:avLst/>
            <a:gdLst>
              <a:gd name="connsiteX0" fmla="*/ 0 w 11582405"/>
              <a:gd name="connsiteY0" fmla="*/ 0 h 6858000"/>
              <a:gd name="connsiteX1" fmla="*/ 914405 w 11582405"/>
              <a:gd name="connsiteY1" fmla="*/ 0 h 6858000"/>
              <a:gd name="connsiteX2" fmla="*/ 5713050 w 11582405"/>
              <a:gd name="connsiteY2" fmla="*/ 0 h 6858000"/>
              <a:gd name="connsiteX3" fmla="*/ 6305384 w 11582405"/>
              <a:gd name="connsiteY3" fmla="*/ 0 h 6858000"/>
              <a:gd name="connsiteX4" fmla="*/ 7474231 w 11582405"/>
              <a:gd name="connsiteY4" fmla="*/ 0 h 6858000"/>
              <a:gd name="connsiteX5" fmla="*/ 11582405 w 11582405"/>
              <a:gd name="connsiteY5" fmla="*/ 0 h 6858000"/>
              <a:gd name="connsiteX6" fmla="*/ 8151450 w 11582405"/>
              <a:gd name="connsiteY6" fmla="*/ 3430955 h 6858000"/>
              <a:gd name="connsiteX7" fmla="*/ 11405849 w 11582405"/>
              <a:gd name="connsiteY7" fmla="*/ 6857446 h 6858000"/>
              <a:gd name="connsiteX8" fmla="*/ 11427761 w 11582405"/>
              <a:gd name="connsiteY8" fmla="*/ 6858000 h 6858000"/>
              <a:gd name="connsiteX9" fmla="*/ 7474231 w 11582405"/>
              <a:gd name="connsiteY9" fmla="*/ 6858000 h 6858000"/>
              <a:gd name="connsiteX10" fmla="*/ 6305384 w 11582405"/>
              <a:gd name="connsiteY10" fmla="*/ 6858000 h 6858000"/>
              <a:gd name="connsiteX11" fmla="*/ 5713050 w 11582405"/>
              <a:gd name="connsiteY11" fmla="*/ 6858000 h 6858000"/>
              <a:gd name="connsiteX12" fmla="*/ 914405 w 11582405"/>
              <a:gd name="connsiteY12" fmla="*/ 6858000 h 6858000"/>
              <a:gd name="connsiteX13" fmla="*/ 0 w 11582405"/>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2405" h="6858000">
                <a:moveTo>
                  <a:pt x="0" y="0"/>
                </a:moveTo>
                <a:lnTo>
                  <a:pt x="914405" y="0"/>
                </a:lnTo>
                <a:lnTo>
                  <a:pt x="5713050" y="0"/>
                </a:lnTo>
                <a:lnTo>
                  <a:pt x="6305384" y="0"/>
                </a:lnTo>
                <a:lnTo>
                  <a:pt x="7474231" y="0"/>
                </a:lnTo>
                <a:lnTo>
                  <a:pt x="11582405" y="0"/>
                </a:lnTo>
                <a:cubicBezTo>
                  <a:pt x="9687541" y="0"/>
                  <a:pt x="8151450" y="1536091"/>
                  <a:pt x="8151450" y="3430955"/>
                </a:cubicBezTo>
                <a:cubicBezTo>
                  <a:pt x="8151450" y="5266604"/>
                  <a:pt x="9593035" y="6765554"/>
                  <a:pt x="11405849" y="6857446"/>
                </a:cubicBezTo>
                <a:lnTo>
                  <a:pt x="11427761" y="6858000"/>
                </a:lnTo>
                <a:lnTo>
                  <a:pt x="7474231" y="6858000"/>
                </a:lnTo>
                <a:lnTo>
                  <a:pt x="6305384" y="6858000"/>
                </a:lnTo>
                <a:lnTo>
                  <a:pt x="5713050" y="6858000"/>
                </a:lnTo>
                <a:lnTo>
                  <a:pt x="914405" y="6858000"/>
                </a:lnTo>
                <a:lnTo>
                  <a:pt x="0" y="685800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187E792-FEA2-4A41-B758-2F6A89601F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9"/>
            <a:ext cx="11582405" cy="6858000"/>
          </a:xfrm>
          <a:custGeom>
            <a:avLst/>
            <a:gdLst>
              <a:gd name="connsiteX0" fmla="*/ 0 w 11582405"/>
              <a:gd name="connsiteY0" fmla="*/ 0 h 6858000"/>
              <a:gd name="connsiteX1" fmla="*/ 914405 w 11582405"/>
              <a:gd name="connsiteY1" fmla="*/ 0 h 6858000"/>
              <a:gd name="connsiteX2" fmla="*/ 5713050 w 11582405"/>
              <a:gd name="connsiteY2" fmla="*/ 0 h 6858000"/>
              <a:gd name="connsiteX3" fmla="*/ 6305384 w 11582405"/>
              <a:gd name="connsiteY3" fmla="*/ 0 h 6858000"/>
              <a:gd name="connsiteX4" fmla="*/ 7474231 w 11582405"/>
              <a:gd name="connsiteY4" fmla="*/ 0 h 6858000"/>
              <a:gd name="connsiteX5" fmla="*/ 11582405 w 11582405"/>
              <a:gd name="connsiteY5" fmla="*/ 0 h 6858000"/>
              <a:gd name="connsiteX6" fmla="*/ 8151450 w 11582405"/>
              <a:gd name="connsiteY6" fmla="*/ 3430955 h 6858000"/>
              <a:gd name="connsiteX7" fmla="*/ 11405849 w 11582405"/>
              <a:gd name="connsiteY7" fmla="*/ 6857446 h 6858000"/>
              <a:gd name="connsiteX8" fmla="*/ 11427761 w 11582405"/>
              <a:gd name="connsiteY8" fmla="*/ 6858000 h 6858000"/>
              <a:gd name="connsiteX9" fmla="*/ 7474231 w 11582405"/>
              <a:gd name="connsiteY9" fmla="*/ 6858000 h 6858000"/>
              <a:gd name="connsiteX10" fmla="*/ 6305384 w 11582405"/>
              <a:gd name="connsiteY10" fmla="*/ 6858000 h 6858000"/>
              <a:gd name="connsiteX11" fmla="*/ 5713050 w 11582405"/>
              <a:gd name="connsiteY11" fmla="*/ 6858000 h 6858000"/>
              <a:gd name="connsiteX12" fmla="*/ 914405 w 11582405"/>
              <a:gd name="connsiteY12" fmla="*/ 6858000 h 6858000"/>
              <a:gd name="connsiteX13" fmla="*/ 0 w 11582405"/>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82405" h="6858000">
                <a:moveTo>
                  <a:pt x="0" y="0"/>
                </a:moveTo>
                <a:lnTo>
                  <a:pt x="914405" y="0"/>
                </a:lnTo>
                <a:lnTo>
                  <a:pt x="5713050" y="0"/>
                </a:lnTo>
                <a:lnTo>
                  <a:pt x="6305384" y="0"/>
                </a:lnTo>
                <a:lnTo>
                  <a:pt x="7474231" y="0"/>
                </a:lnTo>
                <a:lnTo>
                  <a:pt x="11582405" y="0"/>
                </a:lnTo>
                <a:cubicBezTo>
                  <a:pt x="9687541" y="0"/>
                  <a:pt x="8151450" y="1536091"/>
                  <a:pt x="8151450" y="3430955"/>
                </a:cubicBezTo>
                <a:cubicBezTo>
                  <a:pt x="8151450" y="5266604"/>
                  <a:pt x="9593035" y="6765554"/>
                  <a:pt x="11405849" y="6857446"/>
                </a:cubicBezTo>
                <a:lnTo>
                  <a:pt x="11427761" y="6858000"/>
                </a:lnTo>
                <a:lnTo>
                  <a:pt x="7474231" y="6858000"/>
                </a:lnTo>
                <a:lnTo>
                  <a:pt x="6305384" y="6858000"/>
                </a:lnTo>
                <a:lnTo>
                  <a:pt x="5713050" y="6858000"/>
                </a:lnTo>
                <a:lnTo>
                  <a:pt x="914405" y="6858000"/>
                </a:lnTo>
                <a:lnTo>
                  <a:pt x="0" y="685800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99306CCF-A6EE-4717-9203-A6934CAF7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8161601" cy="6853443"/>
          </a:xfrm>
          <a:custGeom>
            <a:avLst/>
            <a:gdLst>
              <a:gd name="connsiteX0" fmla="*/ 0 w 8161601"/>
              <a:gd name="connsiteY0" fmla="*/ 0 h 6853443"/>
              <a:gd name="connsiteX1" fmla="*/ 8161601 w 8161601"/>
              <a:gd name="connsiteY1" fmla="*/ 0 h 6853443"/>
              <a:gd name="connsiteX2" fmla="*/ 8143927 w 8161601"/>
              <a:gd name="connsiteY2" fmla="*/ 3773283 h 6853443"/>
              <a:gd name="connsiteX3" fmla="*/ 4730685 w 8161601"/>
              <a:gd name="connsiteY3" fmla="*/ 6853443 h 6853443"/>
              <a:gd name="connsiteX4" fmla="*/ 0 w 8161601"/>
              <a:gd name="connsiteY4" fmla="*/ 6851154 h 6853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1601" h="6853443">
                <a:moveTo>
                  <a:pt x="0" y="0"/>
                </a:moveTo>
                <a:lnTo>
                  <a:pt x="8161601" y="0"/>
                </a:lnTo>
                <a:lnTo>
                  <a:pt x="8143927" y="3773283"/>
                </a:lnTo>
                <a:cubicBezTo>
                  <a:pt x="7968227" y="5503363"/>
                  <a:pt x="6507120" y="6853443"/>
                  <a:pt x="4730685" y="6853443"/>
                </a:cubicBezTo>
                <a:lnTo>
                  <a:pt x="0" y="6851154"/>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960EE2-1473-7421-8811-6EDE3A135B64}"/>
              </a:ext>
            </a:extLst>
          </p:cNvPr>
          <p:cNvSpPr>
            <a:spLocks noGrp="1"/>
          </p:cNvSpPr>
          <p:nvPr>
            <p:ph type="title"/>
          </p:nvPr>
        </p:nvSpPr>
        <p:spPr>
          <a:xfrm>
            <a:off x="914401" y="681037"/>
            <a:ext cx="6514773" cy="1386302"/>
          </a:xfrm>
        </p:spPr>
        <p:txBody>
          <a:bodyPr>
            <a:normAutofit/>
          </a:bodyPr>
          <a:lstStyle/>
          <a:p>
            <a:r>
              <a:rPr lang="en-US">
                <a:solidFill>
                  <a:srgbClr val="FFFFFF"/>
                </a:solidFill>
              </a:rPr>
              <a:t>What our Ninde doulas do…</a:t>
            </a:r>
          </a:p>
        </p:txBody>
      </p:sp>
      <p:sp>
        <p:nvSpPr>
          <p:cNvPr id="3" name="Content Placeholder 2">
            <a:extLst>
              <a:ext uri="{FF2B5EF4-FFF2-40B4-BE49-F238E27FC236}">
                <a16:creationId xmlns:a16="http://schemas.microsoft.com/office/drawing/2014/main" id="{4CF4A275-ED34-A0A5-7F9F-DB22B0141676}"/>
              </a:ext>
            </a:extLst>
          </p:cNvPr>
          <p:cNvSpPr>
            <a:spLocks noGrp="1"/>
          </p:cNvSpPr>
          <p:nvPr>
            <p:ph idx="1"/>
          </p:nvPr>
        </p:nvSpPr>
        <p:spPr>
          <a:xfrm>
            <a:off x="914401" y="2162755"/>
            <a:ext cx="6289482" cy="4014207"/>
          </a:xfrm>
        </p:spPr>
        <p:txBody>
          <a:bodyPr>
            <a:normAutofit/>
          </a:bodyPr>
          <a:lstStyle/>
          <a:p>
            <a:pPr rtl="0" fontAlgn="base">
              <a:lnSpc>
                <a:spcPct val="110000"/>
              </a:lnSpc>
              <a:buFont typeface="Arial" panose="020B0604020202020204" pitchFamily="34" charset="0"/>
              <a:buChar char="•"/>
            </a:pPr>
            <a:r>
              <a:rPr lang="en-US" sz="1700" b="0" i="0" u="none" strike="noStrike">
                <a:solidFill>
                  <a:srgbClr val="FFFFFF"/>
                </a:solidFill>
                <a:effectLst/>
              </a:rPr>
              <a:t>Ninde doulas provide typical, Western doula services </a:t>
            </a:r>
            <a:r>
              <a:rPr lang="en-US" sz="1700" b="0" i="0">
                <a:solidFill>
                  <a:srgbClr val="FFFFFF"/>
                </a:solidFill>
                <a:effectLst/>
              </a:rPr>
              <a:t>​</a:t>
            </a:r>
          </a:p>
          <a:p>
            <a:pPr fontAlgn="base">
              <a:lnSpc>
                <a:spcPct val="110000"/>
              </a:lnSpc>
            </a:pPr>
            <a:r>
              <a:rPr lang="en-US" sz="1700" b="0" i="0" u="none" strike="noStrike">
                <a:solidFill>
                  <a:srgbClr val="FFFFFF"/>
                </a:solidFill>
                <a:effectLst/>
              </a:rPr>
              <a:t>Doulas are non-clinical caregivers who provide physical, emotional, and informational support to pregnant people and their partners, before, during, and after childbirth</a:t>
            </a:r>
          </a:p>
          <a:p>
            <a:pPr fontAlgn="base">
              <a:lnSpc>
                <a:spcPct val="110000"/>
              </a:lnSpc>
            </a:pPr>
            <a:r>
              <a:rPr lang="en-US" sz="1700" b="0" i="0" u="none" strike="noStrike">
                <a:solidFill>
                  <a:srgbClr val="FFFFFF"/>
                </a:solidFill>
                <a:effectLst/>
              </a:rPr>
              <a:t>Ninde doulas also provide culturally-specific support</a:t>
            </a:r>
            <a:r>
              <a:rPr lang="en-US" sz="1700" b="0" i="0">
                <a:solidFill>
                  <a:srgbClr val="FFFFFF"/>
                </a:solidFill>
                <a:effectLst/>
              </a:rPr>
              <a:t>​</a:t>
            </a:r>
          </a:p>
          <a:p>
            <a:pPr rtl="0" fontAlgn="base">
              <a:lnSpc>
                <a:spcPct val="110000"/>
              </a:lnSpc>
              <a:buFont typeface="Arial" panose="020B0604020202020204" pitchFamily="34" charset="0"/>
              <a:buChar char="•"/>
            </a:pPr>
            <a:r>
              <a:rPr lang="en-US" sz="1700" b="0" i="0" u="none" strike="noStrike">
                <a:solidFill>
                  <a:srgbClr val="FFFFFF"/>
                </a:solidFill>
                <a:effectLst/>
              </a:rPr>
              <a:t>Singing</a:t>
            </a:r>
            <a:r>
              <a:rPr lang="en-US" sz="1700" b="0" i="0">
                <a:solidFill>
                  <a:srgbClr val="FFFFFF"/>
                </a:solidFill>
                <a:effectLst/>
              </a:rPr>
              <a:t>​</a:t>
            </a:r>
          </a:p>
          <a:p>
            <a:pPr rtl="0" fontAlgn="base">
              <a:lnSpc>
                <a:spcPct val="110000"/>
              </a:lnSpc>
              <a:buFont typeface="Arial" panose="020B0604020202020204" pitchFamily="34" charset="0"/>
              <a:buChar char="•"/>
            </a:pPr>
            <a:r>
              <a:rPr lang="en-US" sz="1700" b="0" i="0" u="none" strike="noStrike">
                <a:solidFill>
                  <a:srgbClr val="FFFFFF"/>
                </a:solidFill>
                <a:effectLst/>
              </a:rPr>
              <a:t>Smudging</a:t>
            </a:r>
            <a:r>
              <a:rPr lang="en-US" sz="1700" b="0" i="0">
                <a:solidFill>
                  <a:srgbClr val="FFFFFF"/>
                </a:solidFill>
                <a:effectLst/>
              </a:rPr>
              <a:t>​</a:t>
            </a:r>
          </a:p>
          <a:p>
            <a:pPr rtl="0" fontAlgn="base">
              <a:lnSpc>
                <a:spcPct val="110000"/>
              </a:lnSpc>
              <a:buFont typeface="Arial" panose="020B0604020202020204" pitchFamily="34" charset="0"/>
              <a:buChar char="•"/>
            </a:pPr>
            <a:r>
              <a:rPr lang="en-US" sz="1700" b="0" i="0" u="none" strike="noStrike">
                <a:solidFill>
                  <a:srgbClr val="FFFFFF"/>
                </a:solidFill>
                <a:effectLst/>
              </a:rPr>
              <a:t>Placenta keeping</a:t>
            </a:r>
            <a:r>
              <a:rPr lang="en-US" sz="1700" b="0" i="0">
                <a:solidFill>
                  <a:srgbClr val="FFFFFF"/>
                </a:solidFill>
                <a:effectLst/>
              </a:rPr>
              <a:t>​</a:t>
            </a:r>
          </a:p>
          <a:p>
            <a:pPr rtl="0" fontAlgn="base">
              <a:lnSpc>
                <a:spcPct val="110000"/>
              </a:lnSpc>
              <a:buFont typeface="Arial" panose="020B0604020202020204" pitchFamily="34" charset="0"/>
              <a:buChar char="•"/>
            </a:pPr>
            <a:r>
              <a:rPr lang="en-US" sz="1700" b="0" i="0" u="none" strike="noStrike">
                <a:solidFill>
                  <a:srgbClr val="FFFFFF"/>
                </a:solidFill>
                <a:effectLst/>
              </a:rPr>
              <a:t>Use of traditional medicines</a:t>
            </a:r>
            <a:r>
              <a:rPr lang="en-US" sz="1700" b="0" i="0">
                <a:solidFill>
                  <a:srgbClr val="FFFFFF"/>
                </a:solidFill>
                <a:effectLst/>
              </a:rPr>
              <a:t>​</a:t>
            </a:r>
          </a:p>
          <a:p>
            <a:pPr>
              <a:lnSpc>
                <a:spcPct val="110000"/>
              </a:lnSpc>
            </a:pPr>
            <a:r>
              <a:rPr lang="en-US" sz="1700">
                <a:solidFill>
                  <a:srgbClr val="FFFFFF"/>
                </a:solidFill>
              </a:rPr>
              <a:t>Family/partner education and support</a:t>
            </a:r>
          </a:p>
          <a:p>
            <a:pPr>
              <a:lnSpc>
                <a:spcPct val="110000"/>
              </a:lnSpc>
            </a:pPr>
            <a:endParaRPr lang="en-US" sz="1700" b="1">
              <a:solidFill>
                <a:srgbClr val="FFFFFF"/>
              </a:solidFill>
            </a:endParaRPr>
          </a:p>
        </p:txBody>
      </p:sp>
    </p:spTree>
    <p:extLst>
      <p:ext uri="{BB962C8B-B14F-4D97-AF65-F5344CB8AC3E}">
        <p14:creationId xmlns:p14="http://schemas.microsoft.com/office/powerpoint/2010/main" val="1237598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0A48C-A72B-1AFF-19D9-B4A020B10A30}"/>
              </a:ext>
            </a:extLst>
          </p:cNvPr>
          <p:cNvSpPr>
            <a:spLocks noGrp="1"/>
          </p:cNvSpPr>
          <p:nvPr>
            <p:ph type="title"/>
          </p:nvPr>
        </p:nvSpPr>
        <p:spPr>
          <a:xfrm>
            <a:off x="5963479" y="596393"/>
            <a:ext cx="5618922" cy="1542507"/>
          </a:xfrm>
        </p:spPr>
        <p:txBody>
          <a:bodyPr>
            <a:normAutofit/>
          </a:bodyPr>
          <a:lstStyle/>
          <a:p>
            <a:r>
              <a:rPr lang="en-US">
                <a:solidFill>
                  <a:srgbClr val="FFFFFF"/>
                </a:solidFill>
              </a:rPr>
              <a:t>Comprehensive doula training</a:t>
            </a:r>
          </a:p>
        </p:txBody>
      </p:sp>
      <p:pic>
        <p:nvPicPr>
          <p:cNvPr id="7" name="Picture 6" descr="A person holding a baby&#10;&#10;Description automatically generated">
            <a:extLst>
              <a:ext uri="{FF2B5EF4-FFF2-40B4-BE49-F238E27FC236}">
                <a16:creationId xmlns:a16="http://schemas.microsoft.com/office/drawing/2014/main" id="{A701C3B6-61F8-00CB-286F-AB7A57EE2AA8}"/>
              </a:ext>
            </a:extLst>
          </p:cNvPr>
          <p:cNvPicPr>
            <a:picLocks noChangeAspect="1"/>
          </p:cNvPicPr>
          <p:nvPr/>
        </p:nvPicPr>
        <p:blipFill rotWithShape="1">
          <a:blip r:embed="rId2"/>
          <a:srcRect l="9088" r="15357"/>
          <a:stretch/>
        </p:blipFill>
        <p:spPr>
          <a:xfrm>
            <a:off x="20" y="5379"/>
            <a:ext cx="5181578" cy="6858000"/>
          </a:xfrm>
          <a:prstGeom prst="rect">
            <a:avLst/>
          </a:prstGeom>
        </p:spPr>
      </p:pic>
      <p:sp>
        <p:nvSpPr>
          <p:cNvPr id="31" name="Content Placeholder 2">
            <a:extLst>
              <a:ext uri="{FF2B5EF4-FFF2-40B4-BE49-F238E27FC236}">
                <a16:creationId xmlns:a16="http://schemas.microsoft.com/office/drawing/2014/main" id="{700732AC-E8A1-4967-8FF4-C24E455FF5EE}"/>
              </a:ext>
            </a:extLst>
          </p:cNvPr>
          <p:cNvSpPr>
            <a:spLocks noGrp="1"/>
          </p:cNvSpPr>
          <p:nvPr>
            <p:ph idx="1"/>
          </p:nvPr>
        </p:nvSpPr>
        <p:spPr>
          <a:xfrm>
            <a:off x="5963478" y="2138901"/>
            <a:ext cx="5618922" cy="4033299"/>
          </a:xfrm>
        </p:spPr>
        <p:txBody>
          <a:bodyPr>
            <a:normAutofit/>
          </a:bodyPr>
          <a:lstStyle/>
          <a:p>
            <a:pPr>
              <a:lnSpc>
                <a:spcPct val="110000"/>
              </a:lnSpc>
            </a:pPr>
            <a:r>
              <a:rPr lang="en-US" sz="1700" b="1">
                <a:solidFill>
                  <a:srgbClr val="FFFFFF"/>
                </a:solidFill>
              </a:rPr>
              <a:t>COPE Training-Community Outreach Perinatal Educator</a:t>
            </a:r>
          </a:p>
          <a:p>
            <a:pPr marL="0" indent="0">
              <a:lnSpc>
                <a:spcPct val="110000"/>
              </a:lnSpc>
              <a:buNone/>
            </a:pPr>
            <a:r>
              <a:rPr lang="en-US" sz="1700">
                <a:solidFill>
                  <a:srgbClr val="FFFFFF"/>
                </a:solidFill>
              </a:rPr>
              <a:t>The COPE program uses a culturally sensitive and trauma-informed curriculum that includes comprehensive training for community-based Doula, Childbirth Education and Breastfeeding Education for peer-supporters, community health workers, para- professionals and home visitors. </a:t>
            </a:r>
            <a:endParaRPr lang="en-US" sz="1700" b="1">
              <a:solidFill>
                <a:srgbClr val="FFFFFF"/>
              </a:solidFill>
            </a:endParaRPr>
          </a:p>
          <a:p>
            <a:pPr>
              <a:lnSpc>
                <a:spcPct val="110000"/>
              </a:lnSpc>
            </a:pPr>
            <a:r>
              <a:rPr lang="en-US" sz="1700" b="1">
                <a:solidFill>
                  <a:srgbClr val="FFFFFF"/>
                </a:solidFill>
              </a:rPr>
              <a:t>Zaagi’idiwin training </a:t>
            </a:r>
          </a:p>
          <a:p>
            <a:pPr marL="0" indent="0">
              <a:lnSpc>
                <a:spcPct val="110000"/>
              </a:lnSpc>
              <a:buNone/>
            </a:pPr>
            <a:r>
              <a:rPr lang="en-US" sz="1700">
                <a:solidFill>
                  <a:srgbClr val="FFFFFF"/>
                </a:solidFill>
              </a:rPr>
              <a:t>Full spectrum indigenous doula training, indigenous midwifery workshops, breastfeeding education health.</a:t>
            </a:r>
          </a:p>
        </p:txBody>
      </p:sp>
      <p:sp>
        <p:nvSpPr>
          <p:cNvPr id="55" name="Freeform: Shape 54">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9678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6E62-131F-D383-C2F3-852BEDFDB457}"/>
              </a:ext>
            </a:extLst>
          </p:cNvPr>
          <p:cNvSpPr>
            <a:spLocks noGrp="1"/>
          </p:cNvSpPr>
          <p:nvPr>
            <p:ph type="title"/>
          </p:nvPr>
        </p:nvSpPr>
        <p:spPr>
          <a:xfrm>
            <a:off x="0" y="-84220"/>
            <a:ext cx="5329989" cy="673767"/>
          </a:xfrm>
        </p:spPr>
        <p:txBody>
          <a:bodyPr>
            <a:normAutofit/>
          </a:bodyPr>
          <a:lstStyle/>
          <a:p>
            <a:r>
              <a:rPr lang="en-US" sz="2000" dirty="0"/>
              <a:t>Type of support Ninde doulas provide</a:t>
            </a:r>
          </a:p>
        </p:txBody>
      </p:sp>
      <p:sp>
        <p:nvSpPr>
          <p:cNvPr id="3" name="Content Placeholder 2">
            <a:extLst>
              <a:ext uri="{FF2B5EF4-FFF2-40B4-BE49-F238E27FC236}">
                <a16:creationId xmlns:a16="http://schemas.microsoft.com/office/drawing/2014/main" id="{C0BAE4E9-F11E-FC5E-CEB2-F1B99CE12025}"/>
              </a:ext>
            </a:extLst>
          </p:cNvPr>
          <p:cNvSpPr>
            <a:spLocks noGrp="1"/>
          </p:cNvSpPr>
          <p:nvPr>
            <p:ph idx="1"/>
          </p:nvPr>
        </p:nvSpPr>
        <p:spPr>
          <a:xfrm>
            <a:off x="158415" y="455144"/>
            <a:ext cx="5013158" cy="3142297"/>
          </a:xfrm>
        </p:spPr>
        <p:txBody>
          <a:bodyPr>
            <a:normAutofit fontScale="77500" lnSpcReduction="20000"/>
          </a:bodyPr>
          <a:lstStyle/>
          <a:p>
            <a:pPr marL="0" indent="0" algn="ctr" rtl="0" fontAlgn="base">
              <a:buNone/>
            </a:pPr>
            <a:r>
              <a:rPr lang="en-US" sz="1400" b="1" i="0" dirty="0">
                <a:solidFill>
                  <a:srgbClr val="000000"/>
                </a:solidFill>
                <a:effectLst/>
                <a:latin typeface="Calibri" panose="020F0502020204030204" pitchFamily="34" charset="0"/>
              </a:rPr>
              <a:t>Mental (Intellectual)​</a:t>
            </a:r>
            <a:endParaRPr lang="en-US" sz="1400" b="1" i="0" dirty="0">
              <a:solidFill>
                <a:srgbClr val="FFFFFF"/>
              </a:solidFill>
              <a:effectLst/>
              <a:latin typeface="Segoe UI" panose="020B0502040204020203" pitchFamily="34" charset="0"/>
            </a:endParaRPr>
          </a:p>
          <a:p>
            <a:pPr algn="l" rtl="0" fontAlgn="base">
              <a:buFont typeface="Wingdings" pitchFamily="2" charset="2"/>
              <a:buChar char="§"/>
            </a:pPr>
            <a:r>
              <a:rPr lang="en-US" sz="1400" b="0" i="0" dirty="0">
                <a:solidFill>
                  <a:srgbClr val="000000"/>
                </a:solidFill>
                <a:effectLst/>
                <a:latin typeface="Calibri" panose="020F0502020204030204" pitchFamily="34" charset="0"/>
              </a:rPr>
              <a:t>Increasing their knowledge on their rights and options</a:t>
            </a:r>
            <a:r>
              <a:rPr lang="en-US" sz="1400" b="1" i="0" dirty="0">
                <a:solidFill>
                  <a:srgbClr val="000000"/>
                </a:solidFill>
                <a:effectLst/>
                <a:latin typeface="Calibri" panose="020F0502020204030204" pitchFamily="34" charset="0"/>
              </a:rPr>
              <a:t>​</a:t>
            </a:r>
            <a:endParaRPr lang="en-US" sz="1400" b="1" i="0" dirty="0">
              <a:solidFill>
                <a:srgbClr val="FFFFFF"/>
              </a:solidFill>
              <a:effectLst/>
              <a:latin typeface="Arial" panose="020B0604020202020204" pitchFamily="34" charset="0"/>
            </a:endParaRPr>
          </a:p>
          <a:p>
            <a:pPr algn="l" rtl="0" fontAlgn="base">
              <a:buFont typeface="Wingdings" pitchFamily="2" charset="2"/>
              <a:buChar char="§"/>
            </a:pPr>
            <a:r>
              <a:rPr lang="en-US" sz="1400" b="0" i="0" dirty="0">
                <a:solidFill>
                  <a:srgbClr val="000000"/>
                </a:solidFill>
                <a:effectLst/>
                <a:latin typeface="Calibri" panose="020F0502020204030204" pitchFamily="34" charset="0"/>
              </a:rPr>
              <a:t>Preparing moms to ask questions if they don’t know what something is </a:t>
            </a:r>
            <a:r>
              <a:rPr lang="en-US" sz="1400" b="1" i="0" dirty="0">
                <a:solidFill>
                  <a:srgbClr val="000000"/>
                </a:solidFill>
                <a:effectLst/>
                <a:latin typeface="Calibri" panose="020F0502020204030204" pitchFamily="34" charset="0"/>
              </a:rPr>
              <a:t>​</a:t>
            </a:r>
            <a:endParaRPr lang="en-US" sz="1400" b="1" i="0" dirty="0">
              <a:solidFill>
                <a:srgbClr val="FFFFFF"/>
              </a:solidFill>
              <a:effectLst/>
              <a:latin typeface="Arial" panose="020B0604020202020204" pitchFamily="34" charset="0"/>
            </a:endParaRPr>
          </a:p>
          <a:p>
            <a:pPr algn="l" rtl="0" fontAlgn="base">
              <a:buFont typeface="Wingdings" pitchFamily="2" charset="2"/>
              <a:buChar char="§"/>
            </a:pPr>
            <a:r>
              <a:rPr lang="en-US" sz="1400" b="0" i="0" dirty="0">
                <a:solidFill>
                  <a:srgbClr val="000000"/>
                </a:solidFill>
                <a:effectLst/>
                <a:latin typeface="Calibri" panose="020F0502020204030204" pitchFamily="34" charset="0"/>
              </a:rPr>
              <a:t>Sharing breastfeeding knowledge</a:t>
            </a:r>
            <a:r>
              <a:rPr lang="en-US" sz="1400" b="1" i="0" dirty="0">
                <a:solidFill>
                  <a:srgbClr val="000000"/>
                </a:solidFill>
                <a:effectLst/>
                <a:latin typeface="Calibri" panose="020F0502020204030204" pitchFamily="34" charset="0"/>
              </a:rPr>
              <a:t>​</a:t>
            </a:r>
            <a:endParaRPr lang="en-US" sz="1400" b="1" i="0" dirty="0">
              <a:solidFill>
                <a:srgbClr val="FFFFFF"/>
              </a:solidFill>
              <a:effectLst/>
              <a:latin typeface="Arial" panose="020B0604020202020204" pitchFamily="34" charset="0"/>
            </a:endParaRPr>
          </a:p>
          <a:p>
            <a:pPr algn="l" rtl="0" fontAlgn="base">
              <a:buFont typeface="Wingdings" pitchFamily="2" charset="2"/>
              <a:buChar char="§"/>
            </a:pPr>
            <a:r>
              <a:rPr lang="en-US" sz="1400" b="0" i="0" dirty="0">
                <a:solidFill>
                  <a:srgbClr val="000000"/>
                </a:solidFill>
                <a:effectLst/>
                <a:latin typeface="Calibri" panose="020F0502020204030204" pitchFamily="34" charset="0"/>
              </a:rPr>
              <a:t>Education about fitness and nutrition</a:t>
            </a:r>
            <a:r>
              <a:rPr lang="en-US" sz="1400" b="1" i="0" dirty="0">
                <a:solidFill>
                  <a:srgbClr val="000000"/>
                </a:solidFill>
                <a:effectLst/>
                <a:latin typeface="Calibri" panose="020F0502020204030204" pitchFamily="34" charset="0"/>
              </a:rPr>
              <a:t>​</a:t>
            </a:r>
            <a:endParaRPr lang="en-US" sz="1400" b="1" i="0" dirty="0">
              <a:solidFill>
                <a:srgbClr val="FFFFFF"/>
              </a:solidFill>
              <a:effectLst/>
              <a:latin typeface="Arial" panose="020B0604020202020204" pitchFamily="34" charset="0"/>
            </a:endParaRPr>
          </a:p>
          <a:p>
            <a:pPr algn="l" rtl="0" fontAlgn="base">
              <a:buFont typeface="Wingdings" pitchFamily="2" charset="2"/>
              <a:buChar char="§"/>
            </a:pPr>
            <a:r>
              <a:rPr lang="en-US" sz="1400" b="0" i="0" dirty="0">
                <a:solidFill>
                  <a:srgbClr val="000000"/>
                </a:solidFill>
                <a:effectLst/>
                <a:latin typeface="Calibri" panose="020F0502020204030204" pitchFamily="34" charset="0"/>
              </a:rPr>
              <a:t>Informing about things in community (events, resources)</a:t>
            </a:r>
            <a:r>
              <a:rPr lang="en-US" sz="1400" b="1" i="0" dirty="0">
                <a:solidFill>
                  <a:srgbClr val="000000"/>
                </a:solidFill>
                <a:effectLst/>
                <a:latin typeface="Calibri" panose="020F0502020204030204" pitchFamily="34" charset="0"/>
              </a:rPr>
              <a:t>​</a:t>
            </a:r>
            <a:endParaRPr lang="en-US" sz="1400" b="1" i="0" dirty="0">
              <a:solidFill>
                <a:srgbClr val="FFFFFF"/>
              </a:solidFill>
              <a:effectLst/>
              <a:latin typeface="Arial" panose="020B0604020202020204" pitchFamily="34" charset="0"/>
            </a:endParaRPr>
          </a:p>
          <a:p>
            <a:pPr algn="l" rtl="0" fontAlgn="base">
              <a:buFont typeface="Wingdings" pitchFamily="2" charset="2"/>
              <a:buChar char="§"/>
            </a:pPr>
            <a:r>
              <a:rPr lang="en-US" sz="1400" b="0" i="0" dirty="0">
                <a:solidFill>
                  <a:srgbClr val="000000"/>
                </a:solidFill>
                <a:effectLst/>
                <a:latin typeface="Calibri" panose="020F0502020204030204" pitchFamily="34" charset="0"/>
              </a:rPr>
              <a:t>Talking about important things to teach a child (values )</a:t>
            </a:r>
            <a:r>
              <a:rPr lang="en-US" sz="1400" b="1" i="0" dirty="0">
                <a:solidFill>
                  <a:srgbClr val="000000"/>
                </a:solidFill>
                <a:effectLst/>
                <a:latin typeface="Calibri" panose="020F0502020204030204" pitchFamily="34" charset="0"/>
              </a:rPr>
              <a:t>​</a:t>
            </a:r>
            <a:endParaRPr lang="en-US" sz="1400" b="1" i="0" dirty="0">
              <a:solidFill>
                <a:srgbClr val="FFFFFF"/>
              </a:solidFill>
              <a:effectLst/>
              <a:latin typeface="Arial" panose="020B0604020202020204" pitchFamily="34" charset="0"/>
            </a:endParaRPr>
          </a:p>
          <a:p>
            <a:pPr algn="l" rtl="0" fontAlgn="base">
              <a:buFont typeface="Wingdings" pitchFamily="2" charset="2"/>
              <a:buChar char="§"/>
            </a:pPr>
            <a:r>
              <a:rPr lang="en-US" sz="1400" b="0" i="0" dirty="0">
                <a:solidFill>
                  <a:srgbClr val="000000"/>
                </a:solidFill>
                <a:effectLst/>
                <a:latin typeface="Calibri" panose="020F0502020204030204" pitchFamily="34" charset="0"/>
              </a:rPr>
              <a:t>Making sure they know how to connect with baby—singing, nursing, talk to baby, holding baby. </a:t>
            </a:r>
            <a:r>
              <a:rPr lang="en-US" sz="1400" b="1" i="0" dirty="0">
                <a:solidFill>
                  <a:srgbClr val="000000"/>
                </a:solidFill>
                <a:effectLst/>
                <a:latin typeface="Calibri" panose="020F0502020204030204" pitchFamily="34" charset="0"/>
              </a:rPr>
              <a:t>​</a:t>
            </a:r>
            <a:endParaRPr lang="en-US" sz="1400" b="1" i="0" dirty="0">
              <a:solidFill>
                <a:srgbClr val="FFFFFF"/>
              </a:solidFill>
              <a:effectLst/>
              <a:latin typeface="Arial" panose="020B0604020202020204" pitchFamily="34" charset="0"/>
            </a:endParaRPr>
          </a:p>
          <a:p>
            <a:pPr algn="l" rtl="0" fontAlgn="base">
              <a:buFont typeface="Wingdings" pitchFamily="2" charset="2"/>
              <a:buChar char="§"/>
            </a:pPr>
            <a:r>
              <a:rPr lang="en-US" sz="1400" b="0" i="0" dirty="0">
                <a:solidFill>
                  <a:srgbClr val="000000"/>
                </a:solidFill>
                <a:effectLst/>
                <a:latin typeface="Calibri" panose="020F0502020204030204" pitchFamily="34" charset="0"/>
              </a:rPr>
              <a:t>Talking about birth to help overcome fear and anxiety</a:t>
            </a:r>
            <a:r>
              <a:rPr lang="en-US" sz="1400" b="1" i="0" dirty="0">
                <a:solidFill>
                  <a:srgbClr val="000000"/>
                </a:solidFill>
                <a:effectLst/>
                <a:latin typeface="Calibri" panose="020F0502020204030204" pitchFamily="34" charset="0"/>
              </a:rPr>
              <a:t>​</a:t>
            </a:r>
            <a:endParaRPr lang="en-US" sz="1400" b="1" i="0" dirty="0">
              <a:solidFill>
                <a:srgbClr val="FFFFFF"/>
              </a:solidFill>
              <a:effectLst/>
              <a:latin typeface="Arial" panose="020B0604020202020204" pitchFamily="34" charset="0"/>
            </a:endParaRPr>
          </a:p>
          <a:p>
            <a:pPr algn="l" rtl="0" fontAlgn="base">
              <a:buFont typeface="Wingdings" pitchFamily="2" charset="2"/>
              <a:buChar char="§"/>
            </a:pPr>
            <a:r>
              <a:rPr lang="en-US" sz="1400" b="0" i="0" dirty="0">
                <a:solidFill>
                  <a:srgbClr val="000000"/>
                </a:solidFill>
                <a:effectLst/>
                <a:latin typeface="Calibri" panose="020F0502020204030204" pitchFamily="34" charset="0"/>
              </a:rPr>
              <a:t>Teaching about traditional practices</a:t>
            </a:r>
            <a:endParaRPr lang="en-US" sz="1400" b="1" i="0" dirty="0">
              <a:solidFill>
                <a:srgbClr val="FFFFFF"/>
              </a:solidFill>
              <a:effectLst/>
              <a:latin typeface="Arial" panose="020B0604020202020204" pitchFamily="34" charset="0"/>
            </a:endParaRPr>
          </a:p>
          <a:p>
            <a:pPr marL="0" indent="0" algn="ctr" rtl="0" fontAlgn="base">
              <a:lnSpc>
                <a:spcPct val="100000"/>
              </a:lnSpc>
              <a:buNone/>
            </a:pPr>
            <a:endParaRPr lang="en-US" sz="1400" b="1" i="0" dirty="0">
              <a:solidFill>
                <a:srgbClr val="FFFFFF"/>
              </a:solidFill>
              <a:effectLst/>
              <a:latin typeface="Arial" panose="020B0604020202020204" pitchFamily="34" charset="0"/>
            </a:endParaRPr>
          </a:p>
        </p:txBody>
      </p:sp>
      <p:sp>
        <p:nvSpPr>
          <p:cNvPr id="4" name="TextBox 3">
            <a:extLst>
              <a:ext uri="{FF2B5EF4-FFF2-40B4-BE49-F238E27FC236}">
                <a16:creationId xmlns:a16="http://schemas.microsoft.com/office/drawing/2014/main" id="{7247B801-6BF8-0251-72BE-283203305E29}"/>
              </a:ext>
            </a:extLst>
          </p:cNvPr>
          <p:cNvSpPr txBox="1"/>
          <p:nvPr/>
        </p:nvSpPr>
        <p:spPr>
          <a:xfrm>
            <a:off x="5329988" y="589547"/>
            <a:ext cx="6497053" cy="2846933"/>
          </a:xfrm>
          <a:prstGeom prst="rect">
            <a:avLst/>
          </a:prstGeom>
          <a:noFill/>
        </p:spPr>
        <p:txBody>
          <a:bodyPr wrap="square" rtlCol="0">
            <a:spAutoFit/>
          </a:bodyPr>
          <a:lstStyle/>
          <a:p>
            <a:pPr algn="ctr" rtl="0" fontAlgn="base">
              <a:lnSpc>
                <a:spcPct val="150000"/>
              </a:lnSpc>
            </a:pPr>
            <a:r>
              <a:rPr lang="en-US" sz="1100" b="1" i="0" dirty="0">
                <a:solidFill>
                  <a:srgbClr val="000000"/>
                </a:solidFill>
                <a:effectLst/>
                <a:latin typeface="Calibri" panose="020F0502020204030204" pitchFamily="34" charset="0"/>
              </a:rPr>
              <a:t>Spiritual​</a:t>
            </a:r>
            <a:endParaRPr lang="en-US" sz="1100" b="1" i="0" dirty="0">
              <a:solidFill>
                <a:srgbClr val="FFFFFF"/>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en-US" sz="1100" b="0" i="0" dirty="0">
                <a:solidFill>
                  <a:srgbClr val="000000"/>
                </a:solidFill>
                <a:effectLst/>
                <a:latin typeface="Calibri" panose="020F0502020204030204" pitchFamily="34" charset="0"/>
              </a:rPr>
              <a:t>Helping them realize they are sacred beings</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en-US" sz="1100" b="0" i="0" dirty="0">
                <a:solidFill>
                  <a:srgbClr val="000000"/>
                </a:solidFill>
                <a:effectLst/>
                <a:latin typeface="Calibri" panose="020F0502020204030204" pitchFamily="34" charset="0"/>
              </a:rPr>
              <a:t>Smudging</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en-US" sz="1100" b="0" i="0" dirty="0">
                <a:solidFill>
                  <a:srgbClr val="000000"/>
                </a:solidFill>
                <a:effectLst/>
                <a:latin typeface="Calibri" panose="020F0502020204030204" pitchFamily="34" charset="0"/>
              </a:rPr>
              <a:t>Giving mom a tobacco pouch to put out</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en-US" sz="1100" b="0" i="0" dirty="0">
                <a:solidFill>
                  <a:srgbClr val="000000"/>
                </a:solidFill>
                <a:effectLst/>
                <a:latin typeface="Calibri" panose="020F0502020204030204" pitchFamily="34" charset="0"/>
              </a:rPr>
              <a:t>Giving cedar and sage to put in a pouch by the crib to help with the baby’s crying</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en-US" sz="1100" b="0" i="0" dirty="0">
                <a:solidFill>
                  <a:srgbClr val="000000"/>
                </a:solidFill>
                <a:effectLst/>
                <a:latin typeface="Calibri" panose="020F0502020204030204" pitchFamily="34" charset="0"/>
              </a:rPr>
              <a:t>Connecting to elders/community members for ceremonies for placenta and umbilical cord</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en-US" sz="1100" b="0" i="0" dirty="0">
                <a:solidFill>
                  <a:srgbClr val="000000"/>
                </a:solidFill>
                <a:effectLst/>
                <a:latin typeface="Calibri" panose="020F0502020204030204" pitchFamily="34" charset="0"/>
              </a:rPr>
              <a:t>Honoring a space for god or gods to help moms be comfortable with what they believe… honoring spirituality can motivate her through the that strength that God gives her</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en-US" sz="1100" b="0" i="0" dirty="0">
                <a:solidFill>
                  <a:srgbClr val="000000"/>
                </a:solidFill>
                <a:effectLst/>
                <a:latin typeface="Calibri" panose="020F0502020204030204" pitchFamily="34" charset="0"/>
              </a:rPr>
              <a:t>Harvesting sage and cedar together</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285750" indent="-285750" algn="l" rtl="0" fontAlgn="base">
              <a:lnSpc>
                <a:spcPct val="150000"/>
              </a:lnSpc>
              <a:buFont typeface="Arial" panose="020B0604020202020204" pitchFamily="34" charset="0"/>
              <a:buChar char="•"/>
            </a:pPr>
            <a:r>
              <a:rPr lang="en-US" sz="1100" b="0" i="0" dirty="0">
                <a:solidFill>
                  <a:srgbClr val="000000"/>
                </a:solidFill>
                <a:effectLst/>
                <a:latin typeface="Calibri" panose="020F0502020204030204" pitchFamily="34" charset="0"/>
              </a:rPr>
              <a:t>Teaching about ceremonies (e.g., water and full moon ceremonies)</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285750" indent="-285750" algn="ctr" rtl="0" fontAlgn="base">
              <a:buFont typeface="Arial" panose="020B0604020202020204" pitchFamily="34" charset="0"/>
              <a:buChar char="•"/>
            </a:pPr>
            <a:endParaRPr lang="en-US" sz="1400" b="1" i="0" dirty="0">
              <a:solidFill>
                <a:srgbClr val="FFFFFF"/>
              </a:solidFill>
              <a:effectLst/>
              <a:latin typeface="Arial" panose="020B0604020202020204" pitchFamily="34" charset="0"/>
            </a:endParaRPr>
          </a:p>
        </p:txBody>
      </p:sp>
      <p:sp>
        <p:nvSpPr>
          <p:cNvPr id="5" name="TextBox 4">
            <a:extLst>
              <a:ext uri="{FF2B5EF4-FFF2-40B4-BE49-F238E27FC236}">
                <a16:creationId xmlns:a16="http://schemas.microsoft.com/office/drawing/2014/main" id="{0B97403E-5685-BA3F-602C-0CBAC5D56429}"/>
              </a:ext>
            </a:extLst>
          </p:cNvPr>
          <p:cNvSpPr txBox="1"/>
          <p:nvPr/>
        </p:nvSpPr>
        <p:spPr>
          <a:xfrm>
            <a:off x="360947" y="3681663"/>
            <a:ext cx="4571999" cy="2858090"/>
          </a:xfrm>
          <a:prstGeom prst="rect">
            <a:avLst/>
          </a:prstGeom>
          <a:noFill/>
        </p:spPr>
        <p:txBody>
          <a:bodyPr wrap="square" rtlCol="0">
            <a:spAutoFit/>
          </a:bodyPr>
          <a:lstStyle/>
          <a:p>
            <a:pPr algn="ctr" rtl="0" fontAlgn="base">
              <a:lnSpc>
                <a:spcPct val="150000"/>
              </a:lnSpc>
            </a:pPr>
            <a:r>
              <a:rPr lang="en-US" sz="1100" b="1" i="0" dirty="0">
                <a:solidFill>
                  <a:srgbClr val="000000"/>
                </a:solidFill>
                <a:effectLst/>
                <a:latin typeface="Calibri" panose="020F0502020204030204" pitchFamily="34" charset="0"/>
              </a:rPr>
              <a:t>Emotional​</a:t>
            </a:r>
            <a:endParaRPr lang="en-US" sz="1100" b="1" i="0" dirty="0">
              <a:solidFill>
                <a:srgbClr val="FFFFFF"/>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Listening to what they have to say and responding with love and support and listening</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Talking to moms about whatever is going on with her at this sacred time in her life</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Holding open conversations about trauma, helping them understand their emotions so they can create a new path</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Watching for red flags for postpartum depression</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Letting them know the doula is here for them—they are not alone</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Praising moms: “look how good you’re doing!” “Look how she responds to you!”</a:t>
            </a:r>
            <a:r>
              <a:rPr lang="en-US" sz="1100" b="1" i="0" dirty="0">
                <a:solidFill>
                  <a:srgbClr val="000000"/>
                </a:solidFill>
                <a:effectLst/>
                <a:latin typeface="Calibri" panose="020F0502020204030204" pitchFamily="34" charset="0"/>
              </a:rPr>
              <a:t>​</a:t>
            </a:r>
            <a:endParaRPr lang="en-US" sz="1100" b="1" i="0" dirty="0">
              <a:solidFill>
                <a:srgbClr val="FFFFFF"/>
              </a:solidFill>
              <a:effectLst/>
              <a:latin typeface="Arial" panose="020B0604020202020204" pitchFamily="34" charset="0"/>
            </a:endParaRPr>
          </a:p>
        </p:txBody>
      </p:sp>
      <p:sp>
        <p:nvSpPr>
          <p:cNvPr id="6" name="TextBox 5">
            <a:extLst>
              <a:ext uri="{FF2B5EF4-FFF2-40B4-BE49-F238E27FC236}">
                <a16:creationId xmlns:a16="http://schemas.microsoft.com/office/drawing/2014/main" id="{AC9D697B-4D0D-0FED-A989-49D94AFB0D7C}"/>
              </a:ext>
            </a:extLst>
          </p:cNvPr>
          <p:cNvSpPr txBox="1"/>
          <p:nvPr/>
        </p:nvSpPr>
        <p:spPr>
          <a:xfrm>
            <a:off x="5329988" y="3681663"/>
            <a:ext cx="4944978" cy="2858026"/>
          </a:xfrm>
          <a:prstGeom prst="rect">
            <a:avLst/>
          </a:prstGeom>
          <a:noFill/>
        </p:spPr>
        <p:txBody>
          <a:bodyPr wrap="square" rtlCol="0">
            <a:spAutoFit/>
          </a:bodyPr>
          <a:lstStyle/>
          <a:p>
            <a:pPr algn="ctr" rtl="0" fontAlgn="base">
              <a:lnSpc>
                <a:spcPct val="150000"/>
              </a:lnSpc>
            </a:pPr>
            <a:r>
              <a:rPr lang="en-US" sz="1100" b="1" i="0" dirty="0">
                <a:solidFill>
                  <a:srgbClr val="000000"/>
                </a:solidFill>
                <a:effectLst/>
                <a:latin typeface="Calibri" panose="020F0502020204030204" pitchFamily="34" charset="0"/>
              </a:rPr>
              <a:t>Physical</a:t>
            </a:r>
            <a:r>
              <a:rPr lang="en-US" sz="1100" b="0" i="0" dirty="0">
                <a:solidFill>
                  <a:srgbClr val="000000"/>
                </a:solidFill>
                <a:effectLst/>
                <a:latin typeface="Calibri" panose="020F0502020204030204" pitchFamily="34" charset="0"/>
              </a:rPr>
              <a:t>​</a:t>
            </a:r>
            <a:endParaRPr lang="en-US" sz="1100" b="0" i="0" dirty="0">
              <a:solidFill>
                <a:srgbClr val="000000"/>
              </a:solidFill>
              <a:effectLst/>
              <a:latin typeface="Segoe UI" panose="020B0502040204020203"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Supporting during labor and delivery (massage, holding hands, suggesting birth positions, etc.)​</a:t>
            </a:r>
            <a:endParaRPr lang="en-US" sz="1100" b="0" i="0" dirty="0">
              <a:solidFill>
                <a:srgbClr val="000000"/>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Providing referrals for counseling, baby items, WIC, childcare, etc.​</a:t>
            </a:r>
            <a:endParaRPr lang="en-US" sz="1100" b="0" i="0" dirty="0">
              <a:solidFill>
                <a:srgbClr val="000000"/>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Helping getting into treatment or staying sober​</a:t>
            </a:r>
            <a:endParaRPr lang="en-US" sz="1100" b="0" i="0" dirty="0">
              <a:solidFill>
                <a:srgbClr val="000000"/>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Being there and meeting in person ​</a:t>
            </a:r>
            <a:endParaRPr lang="en-US" sz="1100" b="0" i="0" dirty="0">
              <a:solidFill>
                <a:srgbClr val="000000"/>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Providing sage and cedar for labor and delivery​</a:t>
            </a:r>
            <a:endParaRPr lang="en-US" sz="1100" b="0" i="0" dirty="0">
              <a:solidFill>
                <a:srgbClr val="000000"/>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Supplying essential oils​</a:t>
            </a:r>
            <a:endParaRPr lang="en-US" sz="1100" b="0" i="0" dirty="0">
              <a:solidFill>
                <a:srgbClr val="000000"/>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Helping women stay on track with chronic conditions​</a:t>
            </a:r>
            <a:endParaRPr lang="en-US" sz="1100" b="0" i="0" dirty="0">
              <a:solidFill>
                <a:srgbClr val="000000"/>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Providing supplies (pack-n-plays, car seats, etc.)​</a:t>
            </a:r>
            <a:endParaRPr lang="en-US" sz="1100" b="0" i="0" dirty="0">
              <a:solidFill>
                <a:srgbClr val="000000"/>
              </a:solidFill>
              <a:effectLst/>
              <a:latin typeface="Arial" panose="020B0604020202020204" pitchFamily="34" charset="0"/>
            </a:endParaRPr>
          </a:p>
          <a:p>
            <a:pPr marL="171450" indent="-171450" algn="l" rtl="0" fontAlgn="base">
              <a:lnSpc>
                <a:spcPct val="150000"/>
              </a:lnSpc>
              <a:buFont typeface="Wingdings" pitchFamily="2" charset="2"/>
              <a:buChar char="§"/>
            </a:pPr>
            <a:r>
              <a:rPr lang="en-US" sz="1100" b="0" i="0" dirty="0">
                <a:solidFill>
                  <a:srgbClr val="000000"/>
                </a:solidFill>
                <a:effectLst/>
                <a:latin typeface="Calibri" panose="020F0502020204030204" pitchFamily="34" charset="0"/>
              </a:rPr>
              <a:t> ​</a:t>
            </a:r>
            <a:endParaRPr lang="en-US" sz="1100" b="0" i="0" dirty="0">
              <a:solidFill>
                <a:srgbClr val="000000"/>
              </a:solidFill>
              <a:effectLst/>
              <a:latin typeface="Segoe UI" panose="020B0502040204020203" pitchFamily="34" charset="0"/>
            </a:endParaRPr>
          </a:p>
        </p:txBody>
      </p:sp>
      <p:pic>
        <p:nvPicPr>
          <p:cNvPr id="8" name="Picture 7" descr="A circular design with a cross&#10;&#10;Description automatically generated with medium confidence">
            <a:extLst>
              <a:ext uri="{FF2B5EF4-FFF2-40B4-BE49-F238E27FC236}">
                <a16:creationId xmlns:a16="http://schemas.microsoft.com/office/drawing/2014/main" id="{88E6F322-2559-172E-58A7-E1ED2F3ECC37}"/>
              </a:ext>
            </a:extLst>
          </p:cNvPr>
          <p:cNvPicPr>
            <a:picLocks noChangeAspect="1"/>
          </p:cNvPicPr>
          <p:nvPr/>
        </p:nvPicPr>
        <p:blipFill>
          <a:blip r:embed="rId2"/>
          <a:stretch>
            <a:fillRect/>
          </a:stretch>
        </p:blipFill>
        <p:spPr>
          <a:xfrm>
            <a:off x="9593451" y="4259451"/>
            <a:ext cx="2598549" cy="2598549"/>
          </a:xfrm>
          <a:prstGeom prst="rect">
            <a:avLst/>
          </a:prstGeom>
        </p:spPr>
      </p:pic>
    </p:spTree>
    <p:extLst>
      <p:ext uri="{BB962C8B-B14F-4D97-AF65-F5344CB8AC3E}">
        <p14:creationId xmlns:p14="http://schemas.microsoft.com/office/powerpoint/2010/main" val="4161969730"/>
      </p:ext>
    </p:extLst>
  </p:cSld>
  <p:clrMapOvr>
    <a:masterClrMapping/>
  </p:clrMapOvr>
</p:sld>
</file>

<file path=ppt/theme/theme1.xml><?xml version="1.0" encoding="utf-8"?>
<a:theme xmlns:a="http://schemas.openxmlformats.org/drawingml/2006/main" name="ModOverlayVTI">
  <a:themeElements>
    <a:clrScheme name="AnalogousFromLightSeedRightStep">
      <a:dk1>
        <a:srgbClr val="000000"/>
      </a:dk1>
      <a:lt1>
        <a:srgbClr val="FFFFFF"/>
      </a:lt1>
      <a:dk2>
        <a:srgbClr val="243341"/>
      </a:dk2>
      <a:lt2>
        <a:srgbClr val="E8E2E7"/>
      </a:lt2>
      <a:accent1>
        <a:srgbClr val="7DAD88"/>
      </a:accent1>
      <a:accent2>
        <a:srgbClr val="6FAC96"/>
      </a:accent2>
      <a:accent3>
        <a:srgbClr val="7DA9AC"/>
      </a:accent3>
      <a:accent4>
        <a:srgbClr val="7B9EBE"/>
      </a:accent4>
      <a:accent5>
        <a:srgbClr val="9399CA"/>
      </a:accent5>
      <a:accent6>
        <a:srgbClr val="8F7BBE"/>
      </a:accent6>
      <a:hlink>
        <a:srgbClr val="AE699F"/>
      </a:hlink>
      <a:folHlink>
        <a:srgbClr val="7F7F7F"/>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docProps/app.xml><?xml version="1.0" encoding="utf-8"?>
<Properties xmlns="http://schemas.openxmlformats.org/officeDocument/2006/extended-properties" xmlns:vt="http://schemas.openxmlformats.org/officeDocument/2006/docPropsVTypes">
  <TotalTime>10495</TotalTime>
  <Words>1411</Words>
  <Application>Microsoft Office PowerPoint</Application>
  <PresentationFormat>Widescreen</PresentationFormat>
  <Paragraphs>112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ModOverlayVTI</vt:lpstr>
      <vt:lpstr>NINDE DOULA PROGRAM</vt:lpstr>
      <vt:lpstr>Maternal and Child Health Disparities in Indian Country</vt:lpstr>
      <vt:lpstr>Pregnant Indigenous Women</vt:lpstr>
      <vt:lpstr>History of Ninde</vt:lpstr>
      <vt:lpstr>Ninde Collaborative​</vt:lpstr>
      <vt:lpstr>What is a doula?</vt:lpstr>
      <vt:lpstr>What our Ninde doulas do…</vt:lpstr>
      <vt:lpstr>Comprehensive doula training</vt:lpstr>
      <vt:lpstr>Type of support Ninde doulas provide</vt:lpstr>
      <vt:lpstr>Doulas provide long term support </vt:lpstr>
      <vt:lpstr>Lactation Support</vt:lpstr>
      <vt:lpstr>PowerPoint Presentation</vt:lpstr>
      <vt:lpstr>Traditional Medicine</vt:lpstr>
      <vt:lpstr>Lactation Support</vt:lpstr>
      <vt:lpstr>Cultural Healing</vt:lpstr>
      <vt:lpstr>Citations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NINDE DOULA PROGRAM</dc:title>
  <dc:creator>Jeanotte, Linda</dc:creator>
  <cp:lastModifiedBy>Jeanotte, Linda</cp:lastModifiedBy>
  <cp:revision>2</cp:revision>
  <dcterms:created xsi:type="dcterms:W3CDTF">2023-10-03T14:22:44Z</dcterms:created>
  <dcterms:modified xsi:type="dcterms:W3CDTF">2023-10-12T13:19:24Z</dcterms:modified>
</cp:coreProperties>
</file>