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9" r:id="rId6"/>
    <p:sldId id="277" r:id="rId7"/>
    <p:sldId id="266" r:id="rId8"/>
    <p:sldId id="270" r:id="rId9"/>
    <p:sldId id="263" r:id="rId10"/>
    <p:sldId id="269" r:id="rId11"/>
    <p:sldId id="275" r:id="rId12"/>
    <p:sldId id="267" r:id="rId13"/>
    <p:sldId id="260" r:id="rId14"/>
    <p:sldId id="272" r:id="rId15"/>
    <p:sldId id="273" r:id="rId16"/>
    <p:sldId id="274" r:id="rId17"/>
    <p:sldId id="271" r:id="rId18"/>
    <p:sldId id="261" r:id="rId19"/>
    <p:sldId id="268" r:id="rId20"/>
    <p:sldId id="264"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ebe, Jeanne" initials="FJ" lastIdx="1" clrIdx="0">
    <p:extLst>
      <p:ext uri="{19B8F6BF-5375-455C-9EA6-DF929625EA0E}">
        <p15:presenceInfo xmlns:p15="http://schemas.microsoft.com/office/powerpoint/2012/main" userId="S::FriebeJ@centracare.com::6b0cc391-9277-45ba-99b4-923a3400cf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57" autoAdjust="0"/>
  </p:normalViewPr>
  <p:slideViewPr>
    <p:cSldViewPr snapToGrid="0">
      <p:cViewPr varScale="1">
        <p:scale>
          <a:sx n="76" d="100"/>
          <a:sy n="76"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hyperlink" Target="https://nam10.safelinks.protection.outlook.com/?url=https%3A%2F%2Fpubmed.ncbi.nlm.nih.gov%2F31251932%2F&amp;data=04%7C01%7CFriebeJ%40centracare.com%7Cdc50b6e660894fcd969c08d92b515d2a%7C1c45913baa5f4d3b9bfc987ab127fe57%7C0%7C0%7C637588450758009082%7CUnknown%7CTWFpbGZsb3d8eyJWIjoiMC4wLjAwMDAiLCJQIjoiV2luMzIiLCJBTiI6Ik1haWwiLCJXVCI6Mn0%3D%7C1000&amp;sdata=OoFkAy%2B%2BfOxK4mn1D7HiwnGKICohdziuFzZN5C5wWvc%3D&amp;reserved=0" TargetMode="External"/><Relationship Id="rId2" Type="http://schemas.openxmlformats.org/officeDocument/2006/relationships/hyperlink" Target="https://nam10.safelinks.protection.outlook.com/?url=https%3A%2F%2Fpubmed.ncbi.nlm.nih.gov%2F33712049%2F&amp;data=04%7C01%7CFriebeJ%40centracare.com%7Cdc50b6e660894fcd969c08d92b515d2a%7C1c45913baa5f4d3b9bfc987ab127fe57%7C0%7C0%7C637588450758129013%7CUnknown%7CTWFpbGZsb3d8eyJWIjoiMC4wLjAwMDAiLCJQIjoiV2luMzIiLCJBTiI6Ik1haWwiLCJXVCI6Mn0%3D%7C1000&amp;sdata=TQ1tgeBD3CIGW6X%2FZIdWHsEb9%2BdVXTAZybxUaxVhQl8%3D&amp;reserved=0" TargetMode="External"/><Relationship Id="rId1" Type="http://schemas.openxmlformats.org/officeDocument/2006/relationships/hyperlink" Target="https://nam10.safelinks.protection.outlook.com/?url=https%3A%2F%2Fpubmed.ncbi.nlm.nih.gov%2F27994111%2F&amp;data=04%7C01%7CFriebeJ%40centracare.com%7Cdc50b6e660894fcd969c08d92b515d2a%7C1c45913baa5f4d3b9bfc987ab127fe57%7C0%7C0%7C637588450757799201%7CUnknown%7CTWFpbGZsb3d8eyJWIjoiMC4wLjAwMDAiLCJQIjoiV2luMzIiLCJBTiI6Ik1haWwiLCJXVCI6Mn0%3D%7C1000&amp;sdata=mU3abpz193bGIFtb4IH7BK%2BvkuEWfEroXw1i4cGn%2F3Q%3D&amp;reserved=0" TargetMode="External"/><Relationship Id="rId4" Type="http://schemas.openxmlformats.org/officeDocument/2006/relationships/hyperlink" Target="https://nam10.safelinks.protection.outlook.com/?url=https%3A%2F%2Fwww.jognn.org%2Farticle%2FS0884-2175(21)00124-6%2Ffulltext&amp;data=04%7C01%7CFriebeJ%40centracare.com%7C346f51d8bc43454e425908d9a485a3a7%7C1c45913baa5f4d3b9bfc987ab127fe57%7C0%7C0%7C637721716150292753%7CUnknown%7CTWFpbGZsb3d8eyJWIjoiMC4wLjAwMDAiLCJQIjoiV2luMzIiLCJBTiI6Ik1haWwiLCJXVCI6Mn0%3D%7C1000&amp;sdata=OIzGB3eARb%2B7vxgNlXlvwYh0MfR%2BYWAzbbYztNAAIrM%3D&amp;reserved=0"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nam10.safelinks.protection.outlook.com/?url=https%3A%2F%2Fwww.jognn.org%2Farticle%2FS0884-2175(21)00124-6%2Ffulltext&amp;data=04%7C01%7CFriebeJ%40centracare.com%7C346f51d8bc43454e425908d9a485a3a7%7C1c45913baa5f4d3b9bfc987ab127fe57%7C0%7C0%7C637721716150292753%7CUnknown%7CTWFpbGZsb3d8eyJWIjoiMC4wLjAwMDAiLCJQIjoiV2luMzIiLCJBTiI6Ik1haWwiLCJXVCI6Mn0%3D%7C1000&amp;sdata=OIzGB3eARb%2B7vxgNlXlvwYh0MfR%2BYWAzbbYztNAAIrM%3D&amp;reserved=0" TargetMode="External"/><Relationship Id="rId2" Type="http://schemas.openxmlformats.org/officeDocument/2006/relationships/hyperlink" Target="https://nam10.safelinks.protection.outlook.com/?url=https%3A%2F%2Fpubmed.ncbi.nlm.nih.gov%2F33712049%2F&amp;data=04%7C01%7CFriebeJ%40centracare.com%7Cdc50b6e660894fcd969c08d92b515d2a%7C1c45913baa5f4d3b9bfc987ab127fe57%7C0%7C0%7C637588450758129013%7CUnknown%7CTWFpbGZsb3d8eyJWIjoiMC4wLjAwMDAiLCJQIjoiV2luMzIiLCJBTiI6Ik1haWwiLCJXVCI6Mn0%3D%7C1000&amp;sdata=TQ1tgeBD3CIGW6X%2FZIdWHsEb9%2BdVXTAZybxUaxVhQl8%3D&amp;reserved=0" TargetMode="External"/><Relationship Id="rId1" Type="http://schemas.openxmlformats.org/officeDocument/2006/relationships/hyperlink" Target="https://nam10.safelinks.protection.outlook.com/?url=https%3A%2F%2Fpubmed.ncbi.nlm.nih.gov%2F27994111%2F&amp;data=04%7C01%7CFriebeJ%40centracare.com%7Cdc50b6e660894fcd969c08d92b515d2a%7C1c45913baa5f4d3b9bfc987ab127fe57%7C0%7C0%7C637588450757799201%7CUnknown%7CTWFpbGZsb3d8eyJWIjoiMC4wLjAwMDAiLCJQIjoiV2luMzIiLCJBTiI6Ik1haWwiLCJXVCI6Mn0%3D%7C1000&amp;sdata=mU3abpz193bGIFtb4IH7BK%2BvkuEWfEroXw1i4cGn%2F3Q%3D&amp;reserved=0" TargetMode="External"/><Relationship Id="rId4" Type="http://schemas.openxmlformats.org/officeDocument/2006/relationships/hyperlink" Target="https://nam10.safelinks.protection.outlook.com/?url=https%3A%2F%2Fpubmed.ncbi.nlm.nih.gov%2F31251932%2F&amp;data=04%7C01%7CFriebeJ%40centracare.com%7Cdc50b6e660894fcd969c08d92b515d2a%7C1c45913baa5f4d3b9bfc987ab127fe57%7C0%7C0%7C637588450758009082%7CUnknown%7CTWFpbGZsb3d8eyJWIjoiMC4wLjAwMDAiLCJQIjoiV2luMzIiLCJBTiI6Ik1haWwiLCJXVCI6Mn0%3D%7C1000&amp;sdata=OoFkAy%2B%2BfOxK4mn1D7HiwnGKICohdziuFzZN5C5wWvc%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95DBD2-90F5-4117-8E2D-8DBF0DE5C93C}" type="doc">
      <dgm:prSet loTypeId="urn:microsoft.com/office/officeart/2005/8/layout/vProcess5" loCatId="process" qsTypeId="urn:microsoft.com/office/officeart/2005/8/quickstyle/simple2" qsCatId="simple" csTypeId="urn:microsoft.com/office/officeart/2005/8/colors/colorful2" csCatId="colorful"/>
      <dgm:spPr/>
      <dgm:t>
        <a:bodyPr/>
        <a:lstStyle/>
        <a:p>
          <a:endParaRPr lang="en-US"/>
        </a:p>
      </dgm:t>
    </dgm:pt>
    <dgm:pt modelId="{1690C686-8E47-4FB9-B0EB-6DF26D41F97D}">
      <dgm:prSet/>
      <dgm:spPr/>
      <dgm:t>
        <a:bodyPr/>
        <a:lstStyle/>
        <a:p>
          <a:r>
            <a:rPr lang="en-US"/>
            <a:t>the value of prenatal hand expression/colostrum harvesting and why some mothers chose not to </a:t>
          </a:r>
        </a:p>
      </dgm:t>
    </dgm:pt>
    <dgm:pt modelId="{647475C1-4FC5-4953-B533-D95C876CBB5D}" type="parTrans" cxnId="{A0A3C10B-EDCF-4F6F-82D0-5C790B8C2BAC}">
      <dgm:prSet/>
      <dgm:spPr/>
      <dgm:t>
        <a:bodyPr/>
        <a:lstStyle/>
        <a:p>
          <a:endParaRPr lang="en-US"/>
        </a:p>
      </dgm:t>
    </dgm:pt>
    <dgm:pt modelId="{AD013B5C-837E-44E3-85EA-1DD71F5C19AD}" type="sibTrans" cxnId="{A0A3C10B-EDCF-4F6F-82D0-5C790B8C2BAC}">
      <dgm:prSet/>
      <dgm:spPr/>
      <dgm:t>
        <a:bodyPr/>
        <a:lstStyle/>
        <a:p>
          <a:endParaRPr lang="en-US"/>
        </a:p>
      </dgm:t>
    </dgm:pt>
    <dgm:pt modelId="{2E7DE53F-6A3E-4448-AB73-D4F9568D6C91}">
      <dgm:prSet/>
      <dgm:spPr/>
      <dgm:t>
        <a:bodyPr/>
        <a:lstStyle/>
        <a:p>
          <a:r>
            <a:rPr lang="en-US"/>
            <a:t>how to teach prenatal hand expression/colostrum harvesting</a:t>
          </a:r>
        </a:p>
      </dgm:t>
    </dgm:pt>
    <dgm:pt modelId="{F93B128C-E567-454D-86DE-F735A4459659}" type="parTrans" cxnId="{7F235092-FC71-455C-8610-2400370ACF0B}">
      <dgm:prSet/>
      <dgm:spPr/>
      <dgm:t>
        <a:bodyPr/>
        <a:lstStyle/>
        <a:p>
          <a:endParaRPr lang="en-US"/>
        </a:p>
      </dgm:t>
    </dgm:pt>
    <dgm:pt modelId="{F286EE94-4D8D-479A-8A44-B87E17906049}" type="sibTrans" cxnId="{7F235092-FC71-455C-8610-2400370ACF0B}">
      <dgm:prSet/>
      <dgm:spPr/>
      <dgm:t>
        <a:bodyPr/>
        <a:lstStyle/>
        <a:p>
          <a:endParaRPr lang="en-US"/>
        </a:p>
      </dgm:t>
    </dgm:pt>
    <dgm:pt modelId="{E22D50CB-AD4E-40D6-8425-9540A153003F}">
      <dgm:prSet/>
      <dgm:spPr/>
      <dgm:t>
        <a:bodyPr/>
        <a:lstStyle/>
        <a:p>
          <a:r>
            <a:rPr lang="en-US"/>
            <a:t>how to get parents, providers and your organization on board with colostrum harvesting and the use of pasteurized donor human milk</a:t>
          </a:r>
        </a:p>
      </dgm:t>
    </dgm:pt>
    <dgm:pt modelId="{2233D8F3-6E55-4DF5-B3C6-EDF97F511F31}" type="parTrans" cxnId="{11FAF24A-4D87-4B4A-8EDD-A7928F954199}">
      <dgm:prSet/>
      <dgm:spPr/>
      <dgm:t>
        <a:bodyPr/>
        <a:lstStyle/>
        <a:p>
          <a:endParaRPr lang="en-US"/>
        </a:p>
      </dgm:t>
    </dgm:pt>
    <dgm:pt modelId="{CF8A9EA3-400F-4812-9BEA-F5B9004C5403}" type="sibTrans" cxnId="{11FAF24A-4D87-4B4A-8EDD-A7928F954199}">
      <dgm:prSet/>
      <dgm:spPr/>
      <dgm:t>
        <a:bodyPr/>
        <a:lstStyle/>
        <a:p>
          <a:endParaRPr lang="en-US"/>
        </a:p>
      </dgm:t>
    </dgm:pt>
    <dgm:pt modelId="{F5AFBC19-B153-4722-B6C7-D4E7F5053CC1}" type="pres">
      <dgm:prSet presAssocID="{E295DBD2-90F5-4117-8E2D-8DBF0DE5C93C}" presName="outerComposite" presStyleCnt="0">
        <dgm:presLayoutVars>
          <dgm:chMax val="5"/>
          <dgm:dir/>
          <dgm:resizeHandles val="exact"/>
        </dgm:presLayoutVars>
      </dgm:prSet>
      <dgm:spPr/>
    </dgm:pt>
    <dgm:pt modelId="{2BEC8D71-6AE2-4DD4-B360-16ED5C9FD3ED}" type="pres">
      <dgm:prSet presAssocID="{E295DBD2-90F5-4117-8E2D-8DBF0DE5C93C}" presName="dummyMaxCanvas" presStyleCnt="0">
        <dgm:presLayoutVars/>
      </dgm:prSet>
      <dgm:spPr/>
    </dgm:pt>
    <dgm:pt modelId="{51E835CA-CDC8-4415-AF63-8EC490652F70}" type="pres">
      <dgm:prSet presAssocID="{E295DBD2-90F5-4117-8E2D-8DBF0DE5C93C}" presName="ThreeNodes_1" presStyleLbl="node1" presStyleIdx="0" presStyleCnt="3">
        <dgm:presLayoutVars>
          <dgm:bulletEnabled val="1"/>
        </dgm:presLayoutVars>
      </dgm:prSet>
      <dgm:spPr/>
    </dgm:pt>
    <dgm:pt modelId="{50A798F8-FB52-4633-B4FF-4AAB4713B6F8}" type="pres">
      <dgm:prSet presAssocID="{E295DBD2-90F5-4117-8E2D-8DBF0DE5C93C}" presName="ThreeNodes_2" presStyleLbl="node1" presStyleIdx="1" presStyleCnt="3">
        <dgm:presLayoutVars>
          <dgm:bulletEnabled val="1"/>
        </dgm:presLayoutVars>
      </dgm:prSet>
      <dgm:spPr/>
    </dgm:pt>
    <dgm:pt modelId="{D05C8D33-58C2-4214-8044-6439F265787E}" type="pres">
      <dgm:prSet presAssocID="{E295DBD2-90F5-4117-8E2D-8DBF0DE5C93C}" presName="ThreeNodes_3" presStyleLbl="node1" presStyleIdx="2" presStyleCnt="3">
        <dgm:presLayoutVars>
          <dgm:bulletEnabled val="1"/>
        </dgm:presLayoutVars>
      </dgm:prSet>
      <dgm:spPr/>
    </dgm:pt>
    <dgm:pt modelId="{280BE0C1-4C5C-4726-B1E0-9AD403FF93D1}" type="pres">
      <dgm:prSet presAssocID="{E295DBD2-90F5-4117-8E2D-8DBF0DE5C93C}" presName="ThreeConn_1-2" presStyleLbl="fgAccFollowNode1" presStyleIdx="0" presStyleCnt="2">
        <dgm:presLayoutVars>
          <dgm:bulletEnabled val="1"/>
        </dgm:presLayoutVars>
      </dgm:prSet>
      <dgm:spPr/>
    </dgm:pt>
    <dgm:pt modelId="{932C8EF2-49C6-40AD-9534-F67E54187A54}" type="pres">
      <dgm:prSet presAssocID="{E295DBD2-90F5-4117-8E2D-8DBF0DE5C93C}" presName="ThreeConn_2-3" presStyleLbl="fgAccFollowNode1" presStyleIdx="1" presStyleCnt="2">
        <dgm:presLayoutVars>
          <dgm:bulletEnabled val="1"/>
        </dgm:presLayoutVars>
      </dgm:prSet>
      <dgm:spPr/>
    </dgm:pt>
    <dgm:pt modelId="{1804E078-5966-403F-8F97-7350F9357532}" type="pres">
      <dgm:prSet presAssocID="{E295DBD2-90F5-4117-8E2D-8DBF0DE5C93C}" presName="ThreeNodes_1_text" presStyleLbl="node1" presStyleIdx="2" presStyleCnt="3">
        <dgm:presLayoutVars>
          <dgm:bulletEnabled val="1"/>
        </dgm:presLayoutVars>
      </dgm:prSet>
      <dgm:spPr/>
    </dgm:pt>
    <dgm:pt modelId="{37A7CC38-ADEF-45DC-A997-8F38CF3A64A3}" type="pres">
      <dgm:prSet presAssocID="{E295DBD2-90F5-4117-8E2D-8DBF0DE5C93C}" presName="ThreeNodes_2_text" presStyleLbl="node1" presStyleIdx="2" presStyleCnt="3">
        <dgm:presLayoutVars>
          <dgm:bulletEnabled val="1"/>
        </dgm:presLayoutVars>
      </dgm:prSet>
      <dgm:spPr/>
    </dgm:pt>
    <dgm:pt modelId="{02384367-96C5-43E6-A0AE-5423E6DCE2C9}" type="pres">
      <dgm:prSet presAssocID="{E295DBD2-90F5-4117-8E2D-8DBF0DE5C93C}" presName="ThreeNodes_3_text" presStyleLbl="node1" presStyleIdx="2" presStyleCnt="3">
        <dgm:presLayoutVars>
          <dgm:bulletEnabled val="1"/>
        </dgm:presLayoutVars>
      </dgm:prSet>
      <dgm:spPr/>
    </dgm:pt>
  </dgm:ptLst>
  <dgm:cxnLst>
    <dgm:cxn modelId="{C4431D05-F6EE-479E-941B-B61770B15A69}" type="presOf" srcId="{E295DBD2-90F5-4117-8E2D-8DBF0DE5C93C}" destId="{F5AFBC19-B153-4722-B6C7-D4E7F5053CC1}" srcOrd="0" destOrd="0" presId="urn:microsoft.com/office/officeart/2005/8/layout/vProcess5"/>
    <dgm:cxn modelId="{A0A3C10B-EDCF-4F6F-82D0-5C790B8C2BAC}" srcId="{E295DBD2-90F5-4117-8E2D-8DBF0DE5C93C}" destId="{1690C686-8E47-4FB9-B0EB-6DF26D41F97D}" srcOrd="0" destOrd="0" parTransId="{647475C1-4FC5-4953-B533-D95C876CBB5D}" sibTransId="{AD013B5C-837E-44E3-85EA-1DD71F5C19AD}"/>
    <dgm:cxn modelId="{79F3A80C-A3BA-469D-BFD6-0330F469E693}" type="presOf" srcId="{AD013B5C-837E-44E3-85EA-1DD71F5C19AD}" destId="{280BE0C1-4C5C-4726-B1E0-9AD403FF93D1}" srcOrd="0" destOrd="0" presId="urn:microsoft.com/office/officeart/2005/8/layout/vProcess5"/>
    <dgm:cxn modelId="{0D3CA33E-119C-4843-B32B-7849CA4FD45A}" type="presOf" srcId="{E22D50CB-AD4E-40D6-8425-9540A153003F}" destId="{D05C8D33-58C2-4214-8044-6439F265787E}" srcOrd="0" destOrd="0" presId="urn:microsoft.com/office/officeart/2005/8/layout/vProcess5"/>
    <dgm:cxn modelId="{9DDFF15D-A41E-4332-83F1-D302E3A4282C}" type="presOf" srcId="{2E7DE53F-6A3E-4448-AB73-D4F9568D6C91}" destId="{37A7CC38-ADEF-45DC-A997-8F38CF3A64A3}" srcOrd="1" destOrd="0" presId="urn:microsoft.com/office/officeart/2005/8/layout/vProcess5"/>
    <dgm:cxn modelId="{11FAF24A-4D87-4B4A-8EDD-A7928F954199}" srcId="{E295DBD2-90F5-4117-8E2D-8DBF0DE5C93C}" destId="{E22D50CB-AD4E-40D6-8425-9540A153003F}" srcOrd="2" destOrd="0" parTransId="{2233D8F3-6E55-4DF5-B3C6-EDF97F511F31}" sibTransId="{CF8A9EA3-400F-4812-9BEA-F5B9004C5403}"/>
    <dgm:cxn modelId="{46F2AF83-D672-4F72-8551-4BE592C3ACE6}" type="presOf" srcId="{1690C686-8E47-4FB9-B0EB-6DF26D41F97D}" destId="{51E835CA-CDC8-4415-AF63-8EC490652F70}" srcOrd="0" destOrd="0" presId="urn:microsoft.com/office/officeart/2005/8/layout/vProcess5"/>
    <dgm:cxn modelId="{7F235092-FC71-455C-8610-2400370ACF0B}" srcId="{E295DBD2-90F5-4117-8E2D-8DBF0DE5C93C}" destId="{2E7DE53F-6A3E-4448-AB73-D4F9568D6C91}" srcOrd="1" destOrd="0" parTransId="{F93B128C-E567-454D-86DE-F735A4459659}" sibTransId="{F286EE94-4D8D-479A-8A44-B87E17906049}"/>
    <dgm:cxn modelId="{CF5F2F9A-5F9F-474C-BF37-3373832D3124}" type="presOf" srcId="{1690C686-8E47-4FB9-B0EB-6DF26D41F97D}" destId="{1804E078-5966-403F-8F97-7350F9357532}" srcOrd="1" destOrd="0" presId="urn:microsoft.com/office/officeart/2005/8/layout/vProcess5"/>
    <dgm:cxn modelId="{156546A9-6E81-445E-AD7A-E618D083D661}" type="presOf" srcId="{E22D50CB-AD4E-40D6-8425-9540A153003F}" destId="{02384367-96C5-43E6-A0AE-5423E6DCE2C9}" srcOrd="1" destOrd="0" presId="urn:microsoft.com/office/officeart/2005/8/layout/vProcess5"/>
    <dgm:cxn modelId="{EA5647E4-071F-40CE-8CBB-CE71D7E2B645}" type="presOf" srcId="{F286EE94-4D8D-479A-8A44-B87E17906049}" destId="{932C8EF2-49C6-40AD-9534-F67E54187A54}" srcOrd="0" destOrd="0" presId="urn:microsoft.com/office/officeart/2005/8/layout/vProcess5"/>
    <dgm:cxn modelId="{EF8703ED-9E34-410B-AC0E-4B4BFF7D6597}" type="presOf" srcId="{2E7DE53F-6A3E-4448-AB73-D4F9568D6C91}" destId="{50A798F8-FB52-4633-B4FF-4AAB4713B6F8}" srcOrd="0" destOrd="0" presId="urn:microsoft.com/office/officeart/2005/8/layout/vProcess5"/>
    <dgm:cxn modelId="{4047A197-C09B-4059-A843-AA55D4C91955}" type="presParOf" srcId="{F5AFBC19-B153-4722-B6C7-D4E7F5053CC1}" destId="{2BEC8D71-6AE2-4DD4-B360-16ED5C9FD3ED}" srcOrd="0" destOrd="0" presId="urn:microsoft.com/office/officeart/2005/8/layout/vProcess5"/>
    <dgm:cxn modelId="{792F7C9D-25F3-4B26-A681-AA9496ED2B39}" type="presParOf" srcId="{F5AFBC19-B153-4722-B6C7-D4E7F5053CC1}" destId="{51E835CA-CDC8-4415-AF63-8EC490652F70}" srcOrd="1" destOrd="0" presId="urn:microsoft.com/office/officeart/2005/8/layout/vProcess5"/>
    <dgm:cxn modelId="{C3FF5CDC-92C3-41E8-B8C0-33710EB4CF3C}" type="presParOf" srcId="{F5AFBC19-B153-4722-B6C7-D4E7F5053CC1}" destId="{50A798F8-FB52-4633-B4FF-4AAB4713B6F8}" srcOrd="2" destOrd="0" presId="urn:microsoft.com/office/officeart/2005/8/layout/vProcess5"/>
    <dgm:cxn modelId="{B1669EF9-3E98-47C6-8E93-9AE6739F9162}" type="presParOf" srcId="{F5AFBC19-B153-4722-B6C7-D4E7F5053CC1}" destId="{D05C8D33-58C2-4214-8044-6439F265787E}" srcOrd="3" destOrd="0" presId="urn:microsoft.com/office/officeart/2005/8/layout/vProcess5"/>
    <dgm:cxn modelId="{3D0F8E8B-EAB3-4F46-A54E-CBF7B235AC13}" type="presParOf" srcId="{F5AFBC19-B153-4722-B6C7-D4E7F5053CC1}" destId="{280BE0C1-4C5C-4726-B1E0-9AD403FF93D1}" srcOrd="4" destOrd="0" presId="urn:microsoft.com/office/officeart/2005/8/layout/vProcess5"/>
    <dgm:cxn modelId="{8A264F39-B695-4C63-9904-5816A3A81AD9}" type="presParOf" srcId="{F5AFBC19-B153-4722-B6C7-D4E7F5053CC1}" destId="{932C8EF2-49C6-40AD-9534-F67E54187A54}" srcOrd="5" destOrd="0" presId="urn:microsoft.com/office/officeart/2005/8/layout/vProcess5"/>
    <dgm:cxn modelId="{83958A56-DFA8-4C4F-99C0-93E32323DE52}" type="presParOf" srcId="{F5AFBC19-B153-4722-B6C7-D4E7F5053CC1}" destId="{1804E078-5966-403F-8F97-7350F9357532}" srcOrd="6" destOrd="0" presId="urn:microsoft.com/office/officeart/2005/8/layout/vProcess5"/>
    <dgm:cxn modelId="{5B9E183F-EBD3-4D4A-A9C5-3024B4092222}" type="presParOf" srcId="{F5AFBC19-B153-4722-B6C7-D4E7F5053CC1}" destId="{37A7CC38-ADEF-45DC-A997-8F38CF3A64A3}" srcOrd="7" destOrd="0" presId="urn:microsoft.com/office/officeart/2005/8/layout/vProcess5"/>
    <dgm:cxn modelId="{7057FCD9-254B-4853-9D7E-FD6A0387FEC4}" type="presParOf" srcId="{F5AFBC19-B153-4722-B6C7-D4E7F5053CC1}" destId="{02384367-96C5-43E6-A0AE-5423E6DCE2C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DCBD4-82FC-47CA-B255-55EE5D0F0E21}"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DA8126CB-A995-45EC-9528-3C1AE34BE491}">
      <dgm:prSet/>
      <dgm:spPr/>
      <dgm:t>
        <a:bodyPr/>
        <a:lstStyle/>
        <a:p>
          <a:r>
            <a:rPr lang="en-US"/>
            <a:t>Are you teaching prenatal hand expression and helping patients harvest their colostrum prenatally?</a:t>
          </a:r>
        </a:p>
      </dgm:t>
    </dgm:pt>
    <dgm:pt modelId="{04230DBA-1007-4AF4-83E2-C72DD42362BF}" type="parTrans" cxnId="{37D9914C-BCAA-4193-9029-8E1EF6FB192F}">
      <dgm:prSet/>
      <dgm:spPr/>
      <dgm:t>
        <a:bodyPr/>
        <a:lstStyle/>
        <a:p>
          <a:endParaRPr lang="en-US"/>
        </a:p>
      </dgm:t>
    </dgm:pt>
    <dgm:pt modelId="{55C15EFC-48D9-40AF-A7BF-E785C3FA42D6}" type="sibTrans" cxnId="{37D9914C-BCAA-4193-9029-8E1EF6FB192F}">
      <dgm:prSet/>
      <dgm:spPr/>
      <dgm:t>
        <a:bodyPr/>
        <a:lstStyle/>
        <a:p>
          <a:endParaRPr lang="en-US"/>
        </a:p>
      </dgm:t>
    </dgm:pt>
    <dgm:pt modelId="{1A4B907E-1127-4D0E-9F9D-100463BD91C7}">
      <dgm:prSet/>
      <dgm:spPr/>
      <dgm:t>
        <a:bodyPr/>
        <a:lstStyle/>
        <a:p>
          <a:r>
            <a:rPr lang="en-US"/>
            <a:t>In what region of MN are you working with your patients</a:t>
          </a:r>
        </a:p>
      </dgm:t>
    </dgm:pt>
    <dgm:pt modelId="{AB23670C-F628-48AD-AD5F-E6B72819404E}" type="parTrans" cxnId="{40C11390-B8ED-413D-9843-2203FDFEBF89}">
      <dgm:prSet/>
      <dgm:spPr/>
      <dgm:t>
        <a:bodyPr/>
        <a:lstStyle/>
        <a:p>
          <a:endParaRPr lang="en-US"/>
        </a:p>
      </dgm:t>
    </dgm:pt>
    <dgm:pt modelId="{EFC32B14-AAA4-47A3-8BA7-4E4E163D8EC9}" type="sibTrans" cxnId="{40C11390-B8ED-413D-9843-2203FDFEBF89}">
      <dgm:prSet/>
      <dgm:spPr/>
      <dgm:t>
        <a:bodyPr/>
        <a:lstStyle/>
        <a:p>
          <a:endParaRPr lang="en-US"/>
        </a:p>
      </dgm:t>
    </dgm:pt>
    <dgm:pt modelId="{53C3AFC3-3C0F-406D-AD80-F28D4EC42F35}" type="pres">
      <dgm:prSet presAssocID="{C2CDCBD4-82FC-47CA-B255-55EE5D0F0E21}" presName="hierChild1" presStyleCnt="0">
        <dgm:presLayoutVars>
          <dgm:chPref val="1"/>
          <dgm:dir/>
          <dgm:animOne val="branch"/>
          <dgm:animLvl val="lvl"/>
          <dgm:resizeHandles/>
        </dgm:presLayoutVars>
      </dgm:prSet>
      <dgm:spPr/>
    </dgm:pt>
    <dgm:pt modelId="{E30C3F6F-E752-4C3D-8D59-15722202F85F}" type="pres">
      <dgm:prSet presAssocID="{DA8126CB-A995-45EC-9528-3C1AE34BE491}" presName="hierRoot1" presStyleCnt="0"/>
      <dgm:spPr/>
    </dgm:pt>
    <dgm:pt modelId="{E29BD745-93A4-47F1-8DB0-24C9FB0EB1C0}" type="pres">
      <dgm:prSet presAssocID="{DA8126CB-A995-45EC-9528-3C1AE34BE491}" presName="composite" presStyleCnt="0"/>
      <dgm:spPr/>
    </dgm:pt>
    <dgm:pt modelId="{CF37C21E-045C-4484-A638-0B04526BD88F}" type="pres">
      <dgm:prSet presAssocID="{DA8126CB-A995-45EC-9528-3C1AE34BE491}" presName="background" presStyleLbl="node0" presStyleIdx="0" presStyleCnt="2"/>
      <dgm:spPr/>
    </dgm:pt>
    <dgm:pt modelId="{87E7E349-BCA6-4C69-9944-70CC1905A8F9}" type="pres">
      <dgm:prSet presAssocID="{DA8126CB-A995-45EC-9528-3C1AE34BE491}" presName="text" presStyleLbl="fgAcc0" presStyleIdx="0" presStyleCnt="2">
        <dgm:presLayoutVars>
          <dgm:chPref val="3"/>
        </dgm:presLayoutVars>
      </dgm:prSet>
      <dgm:spPr/>
    </dgm:pt>
    <dgm:pt modelId="{E3883D18-7CBB-4872-AF47-9B268FBF3388}" type="pres">
      <dgm:prSet presAssocID="{DA8126CB-A995-45EC-9528-3C1AE34BE491}" presName="hierChild2" presStyleCnt="0"/>
      <dgm:spPr/>
    </dgm:pt>
    <dgm:pt modelId="{7F630413-AA80-4605-8134-ACC76C6B23EB}" type="pres">
      <dgm:prSet presAssocID="{1A4B907E-1127-4D0E-9F9D-100463BD91C7}" presName="hierRoot1" presStyleCnt="0"/>
      <dgm:spPr/>
    </dgm:pt>
    <dgm:pt modelId="{D2CB9BCA-18EE-41BD-BB6B-C06926B6C5F8}" type="pres">
      <dgm:prSet presAssocID="{1A4B907E-1127-4D0E-9F9D-100463BD91C7}" presName="composite" presStyleCnt="0"/>
      <dgm:spPr/>
    </dgm:pt>
    <dgm:pt modelId="{E20865CA-BDA2-402C-B542-4FF69088801F}" type="pres">
      <dgm:prSet presAssocID="{1A4B907E-1127-4D0E-9F9D-100463BD91C7}" presName="background" presStyleLbl="node0" presStyleIdx="1" presStyleCnt="2"/>
      <dgm:spPr/>
    </dgm:pt>
    <dgm:pt modelId="{7A48D3C5-F061-469A-A308-ED2FAAA4BA76}" type="pres">
      <dgm:prSet presAssocID="{1A4B907E-1127-4D0E-9F9D-100463BD91C7}" presName="text" presStyleLbl="fgAcc0" presStyleIdx="1" presStyleCnt="2">
        <dgm:presLayoutVars>
          <dgm:chPref val="3"/>
        </dgm:presLayoutVars>
      </dgm:prSet>
      <dgm:spPr/>
    </dgm:pt>
    <dgm:pt modelId="{6DE58288-6791-4C4B-8CA0-9D59BB2FBFBF}" type="pres">
      <dgm:prSet presAssocID="{1A4B907E-1127-4D0E-9F9D-100463BD91C7}" presName="hierChild2" presStyleCnt="0"/>
      <dgm:spPr/>
    </dgm:pt>
  </dgm:ptLst>
  <dgm:cxnLst>
    <dgm:cxn modelId="{27293A1C-0258-4332-8578-FB806E01FAD1}" type="presOf" srcId="{1A4B907E-1127-4D0E-9F9D-100463BD91C7}" destId="{7A48D3C5-F061-469A-A308-ED2FAAA4BA76}" srcOrd="0" destOrd="0" presId="urn:microsoft.com/office/officeart/2005/8/layout/hierarchy1"/>
    <dgm:cxn modelId="{37D9914C-BCAA-4193-9029-8E1EF6FB192F}" srcId="{C2CDCBD4-82FC-47CA-B255-55EE5D0F0E21}" destId="{DA8126CB-A995-45EC-9528-3C1AE34BE491}" srcOrd="0" destOrd="0" parTransId="{04230DBA-1007-4AF4-83E2-C72DD42362BF}" sibTransId="{55C15EFC-48D9-40AF-A7BF-E785C3FA42D6}"/>
    <dgm:cxn modelId="{A511798E-4AE3-419D-B11F-A2823C55C290}" type="presOf" srcId="{C2CDCBD4-82FC-47CA-B255-55EE5D0F0E21}" destId="{53C3AFC3-3C0F-406D-AD80-F28D4EC42F35}" srcOrd="0" destOrd="0" presId="urn:microsoft.com/office/officeart/2005/8/layout/hierarchy1"/>
    <dgm:cxn modelId="{40C11390-B8ED-413D-9843-2203FDFEBF89}" srcId="{C2CDCBD4-82FC-47CA-B255-55EE5D0F0E21}" destId="{1A4B907E-1127-4D0E-9F9D-100463BD91C7}" srcOrd="1" destOrd="0" parTransId="{AB23670C-F628-48AD-AD5F-E6B72819404E}" sibTransId="{EFC32B14-AAA4-47A3-8BA7-4E4E163D8EC9}"/>
    <dgm:cxn modelId="{B23B7D90-1C93-4DC6-B582-1D1236AED397}" type="presOf" srcId="{DA8126CB-A995-45EC-9528-3C1AE34BE491}" destId="{87E7E349-BCA6-4C69-9944-70CC1905A8F9}" srcOrd="0" destOrd="0" presId="urn:microsoft.com/office/officeart/2005/8/layout/hierarchy1"/>
    <dgm:cxn modelId="{8D030728-E22C-4911-8E98-F40CFB8E5DC3}" type="presParOf" srcId="{53C3AFC3-3C0F-406D-AD80-F28D4EC42F35}" destId="{E30C3F6F-E752-4C3D-8D59-15722202F85F}" srcOrd="0" destOrd="0" presId="urn:microsoft.com/office/officeart/2005/8/layout/hierarchy1"/>
    <dgm:cxn modelId="{3412C4E8-9090-49B3-AEC3-1E7E4F20BBDD}" type="presParOf" srcId="{E30C3F6F-E752-4C3D-8D59-15722202F85F}" destId="{E29BD745-93A4-47F1-8DB0-24C9FB0EB1C0}" srcOrd="0" destOrd="0" presId="urn:microsoft.com/office/officeart/2005/8/layout/hierarchy1"/>
    <dgm:cxn modelId="{67041D94-6486-4D15-B4BC-34E6ABA03005}" type="presParOf" srcId="{E29BD745-93A4-47F1-8DB0-24C9FB0EB1C0}" destId="{CF37C21E-045C-4484-A638-0B04526BD88F}" srcOrd="0" destOrd="0" presId="urn:microsoft.com/office/officeart/2005/8/layout/hierarchy1"/>
    <dgm:cxn modelId="{6B052BF5-1598-4F6D-9899-C1E9FED9B41A}" type="presParOf" srcId="{E29BD745-93A4-47F1-8DB0-24C9FB0EB1C0}" destId="{87E7E349-BCA6-4C69-9944-70CC1905A8F9}" srcOrd="1" destOrd="0" presId="urn:microsoft.com/office/officeart/2005/8/layout/hierarchy1"/>
    <dgm:cxn modelId="{784DC6B0-EC15-4279-BA51-C11FD45DAA26}" type="presParOf" srcId="{E30C3F6F-E752-4C3D-8D59-15722202F85F}" destId="{E3883D18-7CBB-4872-AF47-9B268FBF3388}" srcOrd="1" destOrd="0" presId="urn:microsoft.com/office/officeart/2005/8/layout/hierarchy1"/>
    <dgm:cxn modelId="{6C20FD89-0BC6-4B06-ADBF-D671674752D8}" type="presParOf" srcId="{53C3AFC3-3C0F-406D-AD80-F28D4EC42F35}" destId="{7F630413-AA80-4605-8134-ACC76C6B23EB}" srcOrd="1" destOrd="0" presId="urn:microsoft.com/office/officeart/2005/8/layout/hierarchy1"/>
    <dgm:cxn modelId="{FD99CC12-4FFF-458A-B43E-87760E627A07}" type="presParOf" srcId="{7F630413-AA80-4605-8134-ACC76C6B23EB}" destId="{D2CB9BCA-18EE-41BD-BB6B-C06926B6C5F8}" srcOrd="0" destOrd="0" presId="urn:microsoft.com/office/officeart/2005/8/layout/hierarchy1"/>
    <dgm:cxn modelId="{4F1A0B30-795B-44D8-BBC2-A8F212A35870}" type="presParOf" srcId="{D2CB9BCA-18EE-41BD-BB6B-C06926B6C5F8}" destId="{E20865CA-BDA2-402C-B542-4FF69088801F}" srcOrd="0" destOrd="0" presId="urn:microsoft.com/office/officeart/2005/8/layout/hierarchy1"/>
    <dgm:cxn modelId="{0E1FBA4E-BF67-4A19-A2C8-116936FBFED9}" type="presParOf" srcId="{D2CB9BCA-18EE-41BD-BB6B-C06926B6C5F8}" destId="{7A48D3C5-F061-469A-A308-ED2FAAA4BA76}" srcOrd="1" destOrd="0" presId="urn:microsoft.com/office/officeart/2005/8/layout/hierarchy1"/>
    <dgm:cxn modelId="{D37FD06F-51A9-4A46-AEDA-219292BA2097}" type="presParOf" srcId="{7F630413-AA80-4605-8134-ACC76C6B23EB}" destId="{6DE58288-6791-4C4B-8CA0-9D59BB2FBFB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E21B17-6812-4176-B1E0-852029B7B406}"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08A4F8B9-6156-4B48-9247-CAE6BD927272}">
      <dgm:prSet/>
      <dgm:spPr/>
      <dgm:t>
        <a:bodyPr/>
        <a:lstStyle/>
        <a:p>
          <a:r>
            <a:rPr lang="en-US" dirty="0"/>
            <a:t>Nurses-I recently worked with a handful of breastfeeding mothers who had met/worked with you and came in with several syringes, even some with bags of colostrum. It’s been amazing! You can tell that these moms just feel more relaxed and prepared when it comes to jumping into breastfeeding their babies and keep up on the hand expression. I can’t believe the difference in the amount or EBM these moms have been getting because they started hand expression and learned this from you. I’m not the only nurse who has noticed this and I just wanted to thank you for your work. Mom’s feel good to </a:t>
          </a:r>
          <a:r>
            <a:rPr lang="en-US" dirty="0" err="1"/>
            <a:t>to</a:t>
          </a:r>
          <a:r>
            <a:rPr lang="en-US" dirty="0"/>
            <a:t> have this great gift of EBM for their baby.</a:t>
          </a:r>
        </a:p>
      </dgm:t>
    </dgm:pt>
    <dgm:pt modelId="{CCB08185-E7D9-4616-933A-6E68E9FA6658}" type="parTrans" cxnId="{6F147D51-21EC-412C-A912-51971F432E0A}">
      <dgm:prSet/>
      <dgm:spPr/>
      <dgm:t>
        <a:bodyPr/>
        <a:lstStyle/>
        <a:p>
          <a:endParaRPr lang="en-US"/>
        </a:p>
      </dgm:t>
    </dgm:pt>
    <dgm:pt modelId="{ADDBA3E8-BED1-47BB-9AC2-4BBFD5DECA9D}" type="sibTrans" cxnId="{6F147D51-21EC-412C-A912-51971F432E0A}">
      <dgm:prSet/>
      <dgm:spPr/>
      <dgm:t>
        <a:bodyPr/>
        <a:lstStyle/>
        <a:p>
          <a:endParaRPr lang="en-US"/>
        </a:p>
      </dgm:t>
    </dgm:pt>
    <dgm:pt modelId="{8694DA4E-BC8E-49F0-9941-ED0DE3264BCB}">
      <dgm:prSet/>
      <dgm:spPr/>
      <dgm:t>
        <a:bodyPr/>
        <a:lstStyle/>
        <a:p>
          <a:r>
            <a:rPr lang="en-US" dirty="0"/>
            <a:t>Providers- I have noticed in the hospital, when I review instructions for home about breastfeeding and supplementing, the patients mention that they met with lactation prenatally and they are excited and seem more motivated and confident about breast milk feeding.</a:t>
          </a:r>
        </a:p>
      </dgm:t>
    </dgm:pt>
    <dgm:pt modelId="{50E96E4C-15FE-49D1-8C6E-271FAE9A0521}" type="parTrans" cxnId="{FD14DBEA-C1F8-462A-BA56-1CFEA01A82E8}">
      <dgm:prSet/>
      <dgm:spPr/>
      <dgm:t>
        <a:bodyPr/>
        <a:lstStyle/>
        <a:p>
          <a:endParaRPr lang="en-US"/>
        </a:p>
      </dgm:t>
    </dgm:pt>
    <dgm:pt modelId="{5DBE41EA-D1E6-460B-AE71-14F83522D000}" type="sibTrans" cxnId="{FD14DBEA-C1F8-462A-BA56-1CFEA01A82E8}">
      <dgm:prSet/>
      <dgm:spPr/>
      <dgm:t>
        <a:bodyPr/>
        <a:lstStyle/>
        <a:p>
          <a:endParaRPr lang="en-US"/>
        </a:p>
      </dgm:t>
    </dgm:pt>
    <dgm:pt modelId="{CCBE9C31-F93A-496F-811A-103CC7C643DE}">
      <dgm:prSet/>
      <dgm:spPr/>
      <dgm:t>
        <a:bodyPr/>
        <a:lstStyle/>
        <a:p>
          <a:r>
            <a:rPr lang="en-US" dirty="0"/>
            <a:t>Parents- I wanted to reach out to you and thank you for teaching me about harvesting colostrum. I brought my four bags worth to the hospital, and everyone was very happy as well as impressed with how much I harvested. I’m so fortunate to have had harvested colostrum. My son had high levels of bilirubin in which we were able to use it all to make sure we knew how much he was taking in on top of breast feeding.  We ran out just barely toward the end of our week stay. </a:t>
          </a:r>
        </a:p>
      </dgm:t>
    </dgm:pt>
    <dgm:pt modelId="{7DCB6900-A202-4541-BEC1-F8B92AED7CD0}" type="parTrans" cxnId="{ED51DBC7-B504-4C5A-801F-119285FFF0B4}">
      <dgm:prSet/>
      <dgm:spPr/>
      <dgm:t>
        <a:bodyPr/>
        <a:lstStyle/>
        <a:p>
          <a:endParaRPr lang="en-US"/>
        </a:p>
      </dgm:t>
    </dgm:pt>
    <dgm:pt modelId="{D86DBFD2-5D07-4627-BEE2-1514432DBC70}" type="sibTrans" cxnId="{ED51DBC7-B504-4C5A-801F-119285FFF0B4}">
      <dgm:prSet/>
      <dgm:spPr/>
      <dgm:t>
        <a:bodyPr/>
        <a:lstStyle/>
        <a:p>
          <a:endParaRPr lang="en-US"/>
        </a:p>
      </dgm:t>
    </dgm:pt>
    <dgm:pt modelId="{B4B16FA5-EC01-4798-B951-20193DF255EB}" type="pres">
      <dgm:prSet presAssocID="{10E21B17-6812-4176-B1E0-852029B7B406}" presName="linear" presStyleCnt="0">
        <dgm:presLayoutVars>
          <dgm:animLvl val="lvl"/>
          <dgm:resizeHandles val="exact"/>
        </dgm:presLayoutVars>
      </dgm:prSet>
      <dgm:spPr/>
    </dgm:pt>
    <dgm:pt modelId="{FAD82B46-A04A-4AEF-9368-C9B06FB8FEA4}" type="pres">
      <dgm:prSet presAssocID="{08A4F8B9-6156-4B48-9247-CAE6BD927272}" presName="parentText" presStyleLbl="node1" presStyleIdx="0" presStyleCnt="3">
        <dgm:presLayoutVars>
          <dgm:chMax val="0"/>
          <dgm:bulletEnabled val="1"/>
        </dgm:presLayoutVars>
      </dgm:prSet>
      <dgm:spPr/>
    </dgm:pt>
    <dgm:pt modelId="{80CB085C-7D9D-48AB-B6A8-1B81B0B1E0D5}" type="pres">
      <dgm:prSet presAssocID="{ADDBA3E8-BED1-47BB-9AC2-4BBFD5DECA9D}" presName="spacer" presStyleCnt="0"/>
      <dgm:spPr/>
    </dgm:pt>
    <dgm:pt modelId="{3CA9338F-80D5-4980-B505-FD434A15E4BF}" type="pres">
      <dgm:prSet presAssocID="{8694DA4E-BC8E-49F0-9941-ED0DE3264BCB}" presName="parentText" presStyleLbl="node1" presStyleIdx="1" presStyleCnt="3">
        <dgm:presLayoutVars>
          <dgm:chMax val="0"/>
          <dgm:bulletEnabled val="1"/>
        </dgm:presLayoutVars>
      </dgm:prSet>
      <dgm:spPr/>
    </dgm:pt>
    <dgm:pt modelId="{11B1EA56-34F9-4215-B25E-E0FB5BDEBE37}" type="pres">
      <dgm:prSet presAssocID="{5DBE41EA-D1E6-460B-AE71-14F83522D000}" presName="spacer" presStyleCnt="0"/>
      <dgm:spPr/>
    </dgm:pt>
    <dgm:pt modelId="{121BFC6E-38EE-4D8A-9C98-B792101A612C}" type="pres">
      <dgm:prSet presAssocID="{CCBE9C31-F93A-496F-811A-103CC7C643DE}" presName="parentText" presStyleLbl="node1" presStyleIdx="2" presStyleCnt="3" custLinFactNeighborY="-48363">
        <dgm:presLayoutVars>
          <dgm:chMax val="0"/>
          <dgm:bulletEnabled val="1"/>
        </dgm:presLayoutVars>
      </dgm:prSet>
      <dgm:spPr/>
    </dgm:pt>
  </dgm:ptLst>
  <dgm:cxnLst>
    <dgm:cxn modelId="{67974A24-7AE0-497C-A51F-673BADCB6BF4}" type="presOf" srcId="{8694DA4E-BC8E-49F0-9941-ED0DE3264BCB}" destId="{3CA9338F-80D5-4980-B505-FD434A15E4BF}" srcOrd="0" destOrd="0" presId="urn:microsoft.com/office/officeart/2005/8/layout/vList2"/>
    <dgm:cxn modelId="{682E0727-E9FE-4EE4-9818-752DD877232B}" type="presOf" srcId="{10E21B17-6812-4176-B1E0-852029B7B406}" destId="{B4B16FA5-EC01-4798-B951-20193DF255EB}" srcOrd="0" destOrd="0" presId="urn:microsoft.com/office/officeart/2005/8/layout/vList2"/>
    <dgm:cxn modelId="{4555E730-8A96-4F21-BF5C-69DB4B53CA7C}" type="presOf" srcId="{CCBE9C31-F93A-496F-811A-103CC7C643DE}" destId="{121BFC6E-38EE-4D8A-9C98-B792101A612C}" srcOrd="0" destOrd="0" presId="urn:microsoft.com/office/officeart/2005/8/layout/vList2"/>
    <dgm:cxn modelId="{6F147D51-21EC-412C-A912-51971F432E0A}" srcId="{10E21B17-6812-4176-B1E0-852029B7B406}" destId="{08A4F8B9-6156-4B48-9247-CAE6BD927272}" srcOrd="0" destOrd="0" parTransId="{CCB08185-E7D9-4616-933A-6E68E9FA6658}" sibTransId="{ADDBA3E8-BED1-47BB-9AC2-4BBFD5DECA9D}"/>
    <dgm:cxn modelId="{ED51DBC7-B504-4C5A-801F-119285FFF0B4}" srcId="{10E21B17-6812-4176-B1E0-852029B7B406}" destId="{CCBE9C31-F93A-496F-811A-103CC7C643DE}" srcOrd="2" destOrd="0" parTransId="{7DCB6900-A202-4541-BEC1-F8B92AED7CD0}" sibTransId="{D86DBFD2-5D07-4627-BEE2-1514432DBC70}"/>
    <dgm:cxn modelId="{9D8FE0CA-AC02-46D2-A73E-3056A0AA23E3}" type="presOf" srcId="{08A4F8B9-6156-4B48-9247-CAE6BD927272}" destId="{FAD82B46-A04A-4AEF-9368-C9B06FB8FEA4}" srcOrd="0" destOrd="0" presId="urn:microsoft.com/office/officeart/2005/8/layout/vList2"/>
    <dgm:cxn modelId="{FD14DBEA-C1F8-462A-BA56-1CFEA01A82E8}" srcId="{10E21B17-6812-4176-B1E0-852029B7B406}" destId="{8694DA4E-BC8E-49F0-9941-ED0DE3264BCB}" srcOrd="1" destOrd="0" parTransId="{50E96E4C-15FE-49D1-8C6E-271FAE9A0521}" sibTransId="{5DBE41EA-D1E6-460B-AE71-14F83522D000}"/>
    <dgm:cxn modelId="{628020DE-6094-47F1-B31D-C7392AE5CE6D}" type="presParOf" srcId="{B4B16FA5-EC01-4798-B951-20193DF255EB}" destId="{FAD82B46-A04A-4AEF-9368-C9B06FB8FEA4}" srcOrd="0" destOrd="0" presId="urn:microsoft.com/office/officeart/2005/8/layout/vList2"/>
    <dgm:cxn modelId="{C3D3B5DA-91EE-447E-8A0B-7F353089C394}" type="presParOf" srcId="{B4B16FA5-EC01-4798-B951-20193DF255EB}" destId="{80CB085C-7D9D-48AB-B6A8-1B81B0B1E0D5}" srcOrd="1" destOrd="0" presId="urn:microsoft.com/office/officeart/2005/8/layout/vList2"/>
    <dgm:cxn modelId="{88F41538-F1BC-4A86-9FB1-BF7756A002EC}" type="presParOf" srcId="{B4B16FA5-EC01-4798-B951-20193DF255EB}" destId="{3CA9338F-80D5-4980-B505-FD434A15E4BF}" srcOrd="2" destOrd="0" presId="urn:microsoft.com/office/officeart/2005/8/layout/vList2"/>
    <dgm:cxn modelId="{0D6EDEE6-0A02-475C-864D-FB3FB2B299F9}" type="presParOf" srcId="{B4B16FA5-EC01-4798-B951-20193DF255EB}" destId="{11B1EA56-34F9-4215-B25E-E0FB5BDEBE37}" srcOrd="3" destOrd="0" presId="urn:microsoft.com/office/officeart/2005/8/layout/vList2"/>
    <dgm:cxn modelId="{BC805F31-B947-4B30-9FF1-DD7D20217B44}" type="presParOf" srcId="{B4B16FA5-EC01-4798-B951-20193DF255EB}" destId="{121BFC6E-38EE-4D8A-9C98-B792101A612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D97CE-D4D8-4D96-BDEF-3775A8BE9D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0F11577-F8A0-47EB-B085-828C7E84C113}">
      <dgm:prSet/>
      <dgm:spPr/>
      <dgm:t>
        <a:bodyPr/>
        <a:lstStyle/>
        <a:p>
          <a:r>
            <a:rPr lang="en-US" u="sng">
              <a:hlinkClick xmlns:r="http://schemas.openxmlformats.org/officeDocument/2006/relationships" r:id="rId1"/>
            </a:rPr>
            <a:t>Donor Human Milk for the High-Risk Infant: Preparation, Safety, and Usage Options in the United States </a:t>
          </a:r>
          <a:r>
            <a:rPr lang="en-US"/>
            <a:t> Pediatrics. 2017 Jan;139(1):e20163440. doi: 10.1542/peds.2016-3440. </a:t>
          </a:r>
        </a:p>
      </dgm:t>
    </dgm:pt>
    <dgm:pt modelId="{4A0BF8D6-C478-4BC4-A344-CEBA36580FC1}" type="parTrans" cxnId="{123725AD-6E52-494F-8AAE-F726642E0B79}">
      <dgm:prSet/>
      <dgm:spPr/>
      <dgm:t>
        <a:bodyPr/>
        <a:lstStyle/>
        <a:p>
          <a:endParaRPr lang="en-US"/>
        </a:p>
      </dgm:t>
    </dgm:pt>
    <dgm:pt modelId="{62C1B1B0-55D1-417B-9CB6-9F83575C757A}" type="sibTrans" cxnId="{123725AD-6E52-494F-8AAE-F726642E0B79}">
      <dgm:prSet/>
      <dgm:spPr/>
      <dgm:t>
        <a:bodyPr/>
        <a:lstStyle/>
        <a:p>
          <a:endParaRPr lang="en-US"/>
        </a:p>
      </dgm:t>
    </dgm:pt>
    <dgm:pt modelId="{BBECDFC7-81DF-4EE9-8EA6-7EF6794B70FC}">
      <dgm:prSet/>
      <dgm:spPr/>
      <dgm:t>
        <a:bodyPr/>
        <a:lstStyle/>
        <a:p>
          <a:r>
            <a:rPr lang="en-US" u="sng" dirty="0">
              <a:hlinkClick xmlns:r="http://schemas.openxmlformats.org/officeDocument/2006/relationships" r:id="rId2"/>
            </a:rPr>
            <a:t>Evaluating antenatal breastmilk expression outcomes: a scoping review </a:t>
          </a:r>
          <a:r>
            <a:rPr lang="en-US" dirty="0"/>
            <a:t> Int Breastfeed J. 2021 Mar 12;16(1):25. </a:t>
          </a:r>
          <a:r>
            <a:rPr lang="en-US" dirty="0" err="1"/>
            <a:t>doi</a:t>
          </a:r>
          <a:r>
            <a:rPr lang="en-US" dirty="0"/>
            <a:t>: 10.1186/s13006-021-00371-7.</a:t>
          </a:r>
        </a:p>
      </dgm:t>
    </dgm:pt>
    <dgm:pt modelId="{8D4E7A46-37CE-4682-BA1E-726F63350B94}" type="parTrans" cxnId="{EB65C596-81A9-4C5C-ACEB-154DEE4CDA41}">
      <dgm:prSet/>
      <dgm:spPr/>
      <dgm:t>
        <a:bodyPr/>
        <a:lstStyle/>
        <a:p>
          <a:endParaRPr lang="en-US"/>
        </a:p>
      </dgm:t>
    </dgm:pt>
    <dgm:pt modelId="{4681714D-7E5E-4D6A-9CFC-1CEB4B4A1CBD}" type="sibTrans" cxnId="{EB65C596-81A9-4C5C-ACEB-154DEE4CDA41}">
      <dgm:prSet/>
      <dgm:spPr/>
      <dgm:t>
        <a:bodyPr/>
        <a:lstStyle/>
        <a:p>
          <a:endParaRPr lang="en-US"/>
        </a:p>
      </dgm:t>
    </dgm:pt>
    <dgm:pt modelId="{258E612D-9BCD-4CED-AB8A-1C50D0E7EB80}">
      <dgm:prSet/>
      <dgm:spPr/>
      <dgm:t>
        <a:bodyPr/>
        <a:lstStyle/>
        <a:p>
          <a:r>
            <a:rPr lang="en-US"/>
            <a:t>Mary K. Heid Prenatal Hand Expression of Breast Milk to Reduce Formula Use Postnatally A Capstone Report Submitted in partial fulfillment of the requirements for the degree of Master of Science in Dietetics Practice University of Washington 2019 Capstone Faculty Advisor: Michelle Averill, PhD, RD Nutritional Sciences Program School of Public Health.</a:t>
          </a:r>
        </a:p>
      </dgm:t>
    </dgm:pt>
    <dgm:pt modelId="{61464CFA-F543-40B2-8942-D7FC4D9E3F86}" type="parTrans" cxnId="{B0ABB5BB-6BB5-41F2-923C-D8194491C86C}">
      <dgm:prSet/>
      <dgm:spPr/>
      <dgm:t>
        <a:bodyPr/>
        <a:lstStyle/>
        <a:p>
          <a:endParaRPr lang="en-US"/>
        </a:p>
      </dgm:t>
    </dgm:pt>
    <dgm:pt modelId="{A55C3C85-07F3-43A6-9259-CF120341E09C}" type="sibTrans" cxnId="{B0ABB5BB-6BB5-41F2-923C-D8194491C86C}">
      <dgm:prSet/>
      <dgm:spPr/>
      <dgm:t>
        <a:bodyPr/>
        <a:lstStyle/>
        <a:p>
          <a:endParaRPr lang="en-US"/>
        </a:p>
      </dgm:t>
    </dgm:pt>
    <dgm:pt modelId="{8A440483-03B1-4453-B825-FFE1309D762B}">
      <dgm:prSet/>
      <dgm:spPr/>
      <dgm:t>
        <a:bodyPr/>
        <a:lstStyle/>
        <a:p>
          <a:r>
            <a:rPr lang="en-US" u="sng">
              <a:hlinkClick xmlns:r="http://schemas.openxmlformats.org/officeDocument/2006/relationships" r:id="rId3"/>
            </a:rPr>
            <a:t>Nurse-Driven Initiative to Increase Exclusive Human Milk Feeding by Using Pasteurized Donor Human Milk to Treat Hypoglycemic Term Neonates </a:t>
          </a:r>
          <a:r>
            <a:rPr lang="en-US"/>
            <a:t> Nurs Womens Health. 2019 Aug;23(4):3.16-326. doi: 10.1016/j.nwh.2019.05.001. Epub 2019 Jun 26</a:t>
          </a:r>
        </a:p>
      </dgm:t>
    </dgm:pt>
    <dgm:pt modelId="{042AB67E-B4FC-4725-925B-8115E812648D}" type="parTrans" cxnId="{0BDE63C4-5E71-431C-B3C3-394D3877C57B}">
      <dgm:prSet/>
      <dgm:spPr/>
      <dgm:t>
        <a:bodyPr/>
        <a:lstStyle/>
        <a:p>
          <a:endParaRPr lang="en-US"/>
        </a:p>
      </dgm:t>
    </dgm:pt>
    <dgm:pt modelId="{36EC9A11-9569-4056-B12D-C468D264DF1D}" type="sibTrans" cxnId="{0BDE63C4-5E71-431C-B3C3-394D3877C57B}">
      <dgm:prSet/>
      <dgm:spPr/>
      <dgm:t>
        <a:bodyPr/>
        <a:lstStyle/>
        <a:p>
          <a:endParaRPr lang="en-US"/>
        </a:p>
      </dgm:t>
    </dgm:pt>
    <dgm:pt modelId="{8169BCCF-F12A-406C-AD95-6CCFDC2C5083}">
      <dgm:prSet/>
      <dgm:spPr/>
      <dgm:t>
        <a:bodyPr/>
        <a:lstStyle/>
        <a:p>
          <a:r>
            <a:rPr lang="en-US" dirty="0"/>
            <a:t> </a:t>
          </a:r>
          <a:r>
            <a:rPr lang="en-US" dirty="0">
              <a:hlinkClick xmlns:r="http://schemas.openxmlformats.org/officeDocument/2006/relationships" r:id="rId4"/>
            </a:rPr>
            <a:t>Integrative Review of Antenatal Milk Expression and Mother–Infant Outcomes During the First 2 Weeks After Birth - Journal of Obstetric, Gynecologic &amp; Neonatal Nursing (jognn.org)</a:t>
          </a:r>
          <a:endParaRPr lang="en-US" dirty="0"/>
        </a:p>
      </dgm:t>
    </dgm:pt>
    <dgm:pt modelId="{0B36E1D9-4821-4A56-81AF-AAE4007B194C}" type="parTrans" cxnId="{A68B8C09-3711-46F6-B1A1-0948851D0864}">
      <dgm:prSet/>
      <dgm:spPr/>
    </dgm:pt>
    <dgm:pt modelId="{6B582608-1D12-46A6-9B53-EB01B1B687E4}" type="sibTrans" cxnId="{A68B8C09-3711-46F6-B1A1-0948851D0864}">
      <dgm:prSet/>
      <dgm:spPr/>
    </dgm:pt>
    <dgm:pt modelId="{C9AD3EB0-AF6D-4884-825E-86A9EC11C679}" type="pres">
      <dgm:prSet presAssocID="{C23D97CE-D4D8-4D96-BDEF-3775A8BE9D93}" presName="linear" presStyleCnt="0">
        <dgm:presLayoutVars>
          <dgm:animLvl val="lvl"/>
          <dgm:resizeHandles val="exact"/>
        </dgm:presLayoutVars>
      </dgm:prSet>
      <dgm:spPr/>
    </dgm:pt>
    <dgm:pt modelId="{A52782D6-A685-466F-9E6B-E6CFE5ACC5CF}" type="pres">
      <dgm:prSet presAssocID="{F0F11577-F8A0-47EB-B085-828C7E84C113}" presName="parentText" presStyleLbl="node1" presStyleIdx="0" presStyleCnt="5">
        <dgm:presLayoutVars>
          <dgm:chMax val="0"/>
          <dgm:bulletEnabled val="1"/>
        </dgm:presLayoutVars>
      </dgm:prSet>
      <dgm:spPr/>
    </dgm:pt>
    <dgm:pt modelId="{913D6CC4-9003-4967-9CB5-0232C97EF6A8}" type="pres">
      <dgm:prSet presAssocID="{62C1B1B0-55D1-417B-9CB6-9F83575C757A}" presName="spacer" presStyleCnt="0"/>
      <dgm:spPr/>
    </dgm:pt>
    <dgm:pt modelId="{488766AA-3C19-4045-82ED-EE8F2B3F525E}" type="pres">
      <dgm:prSet presAssocID="{BBECDFC7-81DF-4EE9-8EA6-7EF6794B70FC}" presName="parentText" presStyleLbl="node1" presStyleIdx="1" presStyleCnt="5">
        <dgm:presLayoutVars>
          <dgm:chMax val="0"/>
          <dgm:bulletEnabled val="1"/>
        </dgm:presLayoutVars>
      </dgm:prSet>
      <dgm:spPr/>
    </dgm:pt>
    <dgm:pt modelId="{79B9F524-1095-4CE4-A26B-6EBA0AFCEB41}" type="pres">
      <dgm:prSet presAssocID="{4681714D-7E5E-4D6A-9CFC-1CEB4B4A1CBD}" presName="spacer" presStyleCnt="0"/>
      <dgm:spPr/>
    </dgm:pt>
    <dgm:pt modelId="{71D31AED-5758-414E-BA7D-38A4CE79A81F}" type="pres">
      <dgm:prSet presAssocID="{8169BCCF-F12A-406C-AD95-6CCFDC2C5083}" presName="parentText" presStyleLbl="node1" presStyleIdx="2" presStyleCnt="5">
        <dgm:presLayoutVars>
          <dgm:chMax val="0"/>
          <dgm:bulletEnabled val="1"/>
        </dgm:presLayoutVars>
      </dgm:prSet>
      <dgm:spPr/>
    </dgm:pt>
    <dgm:pt modelId="{2E737296-9AB4-4512-B8E1-039F62390215}" type="pres">
      <dgm:prSet presAssocID="{6B582608-1D12-46A6-9B53-EB01B1B687E4}" presName="spacer" presStyleCnt="0"/>
      <dgm:spPr/>
    </dgm:pt>
    <dgm:pt modelId="{FCCA1ACF-7FDA-4BFA-B974-F376F0416F48}" type="pres">
      <dgm:prSet presAssocID="{258E612D-9BCD-4CED-AB8A-1C50D0E7EB80}" presName="parentText" presStyleLbl="node1" presStyleIdx="3" presStyleCnt="5">
        <dgm:presLayoutVars>
          <dgm:chMax val="0"/>
          <dgm:bulletEnabled val="1"/>
        </dgm:presLayoutVars>
      </dgm:prSet>
      <dgm:spPr/>
    </dgm:pt>
    <dgm:pt modelId="{3B779C77-E153-4354-95A5-201C8F60CBAE}" type="pres">
      <dgm:prSet presAssocID="{A55C3C85-07F3-43A6-9259-CF120341E09C}" presName="spacer" presStyleCnt="0"/>
      <dgm:spPr/>
    </dgm:pt>
    <dgm:pt modelId="{420B36A2-8F8F-4C97-823F-C5CD33CAE475}" type="pres">
      <dgm:prSet presAssocID="{8A440483-03B1-4453-B825-FFE1309D762B}" presName="parentText" presStyleLbl="node1" presStyleIdx="4" presStyleCnt="5">
        <dgm:presLayoutVars>
          <dgm:chMax val="0"/>
          <dgm:bulletEnabled val="1"/>
        </dgm:presLayoutVars>
      </dgm:prSet>
      <dgm:spPr/>
    </dgm:pt>
  </dgm:ptLst>
  <dgm:cxnLst>
    <dgm:cxn modelId="{A68B8C09-3711-46F6-B1A1-0948851D0864}" srcId="{C23D97CE-D4D8-4D96-BDEF-3775A8BE9D93}" destId="{8169BCCF-F12A-406C-AD95-6CCFDC2C5083}" srcOrd="2" destOrd="0" parTransId="{0B36E1D9-4821-4A56-81AF-AAE4007B194C}" sibTransId="{6B582608-1D12-46A6-9B53-EB01B1B687E4}"/>
    <dgm:cxn modelId="{9048090A-483D-4A29-8788-8446DC4B4EA5}" type="presOf" srcId="{8A440483-03B1-4453-B825-FFE1309D762B}" destId="{420B36A2-8F8F-4C97-823F-C5CD33CAE475}" srcOrd="0" destOrd="0" presId="urn:microsoft.com/office/officeart/2005/8/layout/vList2"/>
    <dgm:cxn modelId="{95F69A83-4666-4F2B-852D-5ADDE510EDAD}" type="presOf" srcId="{BBECDFC7-81DF-4EE9-8EA6-7EF6794B70FC}" destId="{488766AA-3C19-4045-82ED-EE8F2B3F525E}" srcOrd="0" destOrd="0" presId="urn:microsoft.com/office/officeart/2005/8/layout/vList2"/>
    <dgm:cxn modelId="{EB65C596-81A9-4C5C-ACEB-154DEE4CDA41}" srcId="{C23D97CE-D4D8-4D96-BDEF-3775A8BE9D93}" destId="{BBECDFC7-81DF-4EE9-8EA6-7EF6794B70FC}" srcOrd="1" destOrd="0" parTransId="{8D4E7A46-37CE-4682-BA1E-726F63350B94}" sibTransId="{4681714D-7E5E-4D6A-9CFC-1CEB4B4A1CBD}"/>
    <dgm:cxn modelId="{05EB569A-8EFF-45C6-819B-BEBBF7A42209}" type="presOf" srcId="{258E612D-9BCD-4CED-AB8A-1C50D0E7EB80}" destId="{FCCA1ACF-7FDA-4BFA-B974-F376F0416F48}" srcOrd="0" destOrd="0" presId="urn:microsoft.com/office/officeart/2005/8/layout/vList2"/>
    <dgm:cxn modelId="{CFDD859B-25CF-4F8C-9758-06B7DCE24E20}" type="presOf" srcId="{F0F11577-F8A0-47EB-B085-828C7E84C113}" destId="{A52782D6-A685-466F-9E6B-E6CFE5ACC5CF}" srcOrd="0" destOrd="0" presId="urn:microsoft.com/office/officeart/2005/8/layout/vList2"/>
    <dgm:cxn modelId="{123725AD-6E52-494F-8AAE-F726642E0B79}" srcId="{C23D97CE-D4D8-4D96-BDEF-3775A8BE9D93}" destId="{F0F11577-F8A0-47EB-B085-828C7E84C113}" srcOrd="0" destOrd="0" parTransId="{4A0BF8D6-C478-4BC4-A344-CEBA36580FC1}" sibTransId="{62C1B1B0-55D1-417B-9CB6-9F83575C757A}"/>
    <dgm:cxn modelId="{B0ABB5BB-6BB5-41F2-923C-D8194491C86C}" srcId="{C23D97CE-D4D8-4D96-BDEF-3775A8BE9D93}" destId="{258E612D-9BCD-4CED-AB8A-1C50D0E7EB80}" srcOrd="3" destOrd="0" parTransId="{61464CFA-F543-40B2-8942-D7FC4D9E3F86}" sibTransId="{A55C3C85-07F3-43A6-9259-CF120341E09C}"/>
    <dgm:cxn modelId="{0BDE63C4-5E71-431C-B3C3-394D3877C57B}" srcId="{C23D97CE-D4D8-4D96-BDEF-3775A8BE9D93}" destId="{8A440483-03B1-4453-B825-FFE1309D762B}" srcOrd="4" destOrd="0" parTransId="{042AB67E-B4FC-4725-925B-8115E812648D}" sibTransId="{36EC9A11-9569-4056-B12D-C468D264DF1D}"/>
    <dgm:cxn modelId="{790747C4-FEFA-497D-8719-891CE9470CB5}" type="presOf" srcId="{C23D97CE-D4D8-4D96-BDEF-3775A8BE9D93}" destId="{C9AD3EB0-AF6D-4884-825E-86A9EC11C679}" srcOrd="0" destOrd="0" presId="urn:microsoft.com/office/officeart/2005/8/layout/vList2"/>
    <dgm:cxn modelId="{52BEA2CB-5A19-40BD-AE9F-5A47FB648A86}" type="presOf" srcId="{8169BCCF-F12A-406C-AD95-6CCFDC2C5083}" destId="{71D31AED-5758-414E-BA7D-38A4CE79A81F}" srcOrd="0" destOrd="0" presId="urn:microsoft.com/office/officeart/2005/8/layout/vList2"/>
    <dgm:cxn modelId="{0DDBAD95-FDB6-4CD0-924E-901E6ACF738B}" type="presParOf" srcId="{C9AD3EB0-AF6D-4884-825E-86A9EC11C679}" destId="{A52782D6-A685-466F-9E6B-E6CFE5ACC5CF}" srcOrd="0" destOrd="0" presId="urn:microsoft.com/office/officeart/2005/8/layout/vList2"/>
    <dgm:cxn modelId="{7AA43526-DA09-4E46-A53E-B07818DBF421}" type="presParOf" srcId="{C9AD3EB0-AF6D-4884-825E-86A9EC11C679}" destId="{913D6CC4-9003-4967-9CB5-0232C97EF6A8}" srcOrd="1" destOrd="0" presId="urn:microsoft.com/office/officeart/2005/8/layout/vList2"/>
    <dgm:cxn modelId="{BE9D1C59-72C0-4D91-837C-D0DE53FF46A9}" type="presParOf" srcId="{C9AD3EB0-AF6D-4884-825E-86A9EC11C679}" destId="{488766AA-3C19-4045-82ED-EE8F2B3F525E}" srcOrd="2" destOrd="0" presId="urn:microsoft.com/office/officeart/2005/8/layout/vList2"/>
    <dgm:cxn modelId="{F7EED7AB-5E3C-453D-B0A5-0809BC46BCB6}" type="presParOf" srcId="{C9AD3EB0-AF6D-4884-825E-86A9EC11C679}" destId="{79B9F524-1095-4CE4-A26B-6EBA0AFCEB41}" srcOrd="3" destOrd="0" presId="urn:microsoft.com/office/officeart/2005/8/layout/vList2"/>
    <dgm:cxn modelId="{B10055AD-265C-4075-86D0-B38FCA3C3AE2}" type="presParOf" srcId="{C9AD3EB0-AF6D-4884-825E-86A9EC11C679}" destId="{71D31AED-5758-414E-BA7D-38A4CE79A81F}" srcOrd="4" destOrd="0" presId="urn:microsoft.com/office/officeart/2005/8/layout/vList2"/>
    <dgm:cxn modelId="{DCFCC31C-2071-4C88-89C7-8343C5EE29A4}" type="presParOf" srcId="{C9AD3EB0-AF6D-4884-825E-86A9EC11C679}" destId="{2E737296-9AB4-4512-B8E1-039F62390215}" srcOrd="5" destOrd="0" presId="urn:microsoft.com/office/officeart/2005/8/layout/vList2"/>
    <dgm:cxn modelId="{36FB81BC-EA6F-4AD8-B580-B39332BD9C98}" type="presParOf" srcId="{C9AD3EB0-AF6D-4884-825E-86A9EC11C679}" destId="{FCCA1ACF-7FDA-4BFA-B974-F376F0416F48}" srcOrd="6" destOrd="0" presId="urn:microsoft.com/office/officeart/2005/8/layout/vList2"/>
    <dgm:cxn modelId="{20007293-4D88-4499-8BFA-FF13C764C67F}" type="presParOf" srcId="{C9AD3EB0-AF6D-4884-825E-86A9EC11C679}" destId="{3B779C77-E153-4354-95A5-201C8F60CBAE}" srcOrd="7" destOrd="0" presId="urn:microsoft.com/office/officeart/2005/8/layout/vList2"/>
    <dgm:cxn modelId="{9098762B-B7F7-49E9-B000-E316B22F17EF}" type="presParOf" srcId="{C9AD3EB0-AF6D-4884-825E-86A9EC11C679}" destId="{420B36A2-8F8F-4C97-823F-C5CD33CAE47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835CA-CDC8-4415-AF63-8EC490652F70}">
      <dsp:nvSpPr>
        <dsp:cNvPr id="0" name=""/>
        <dsp:cNvSpPr/>
      </dsp:nvSpPr>
      <dsp:spPr>
        <a:xfrm>
          <a:off x="0" y="0"/>
          <a:ext cx="8549640" cy="111768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value of prenatal hand expression/colostrum harvesting and why some mothers chose not to </a:t>
          </a:r>
        </a:p>
      </dsp:txBody>
      <dsp:txXfrm>
        <a:off x="32736" y="32736"/>
        <a:ext cx="7343571" cy="1052211"/>
      </dsp:txXfrm>
    </dsp:sp>
    <dsp:sp modelId="{50A798F8-FB52-4633-B4FF-4AAB4713B6F8}">
      <dsp:nvSpPr>
        <dsp:cNvPr id="0" name=""/>
        <dsp:cNvSpPr/>
      </dsp:nvSpPr>
      <dsp:spPr>
        <a:xfrm>
          <a:off x="754379" y="1303964"/>
          <a:ext cx="8549640" cy="1117683"/>
        </a:xfrm>
        <a:prstGeom prst="roundRect">
          <a:avLst>
            <a:gd name="adj" fmla="val 10000"/>
          </a:avLst>
        </a:prstGeom>
        <a:solidFill>
          <a:schemeClr val="accent2">
            <a:hueOff val="-6439200"/>
            <a:satOff val="866"/>
            <a:lumOff val="98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to teach prenatal hand expression/colostrum harvesting</a:t>
          </a:r>
        </a:p>
      </dsp:txBody>
      <dsp:txXfrm>
        <a:off x="787115" y="1336700"/>
        <a:ext cx="7003293" cy="1052211"/>
      </dsp:txXfrm>
    </dsp:sp>
    <dsp:sp modelId="{D05C8D33-58C2-4214-8044-6439F265787E}">
      <dsp:nvSpPr>
        <dsp:cNvPr id="0" name=""/>
        <dsp:cNvSpPr/>
      </dsp:nvSpPr>
      <dsp:spPr>
        <a:xfrm>
          <a:off x="1508759" y="2607928"/>
          <a:ext cx="8549640" cy="1117683"/>
        </a:xfrm>
        <a:prstGeom prst="roundRect">
          <a:avLst>
            <a:gd name="adj" fmla="val 10000"/>
          </a:avLst>
        </a:prstGeom>
        <a:solidFill>
          <a:schemeClr val="accent2">
            <a:hueOff val="-12878401"/>
            <a:satOff val="1732"/>
            <a:lumOff val="196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to get parents, providers and your organization on board with colostrum harvesting and the use of pasteurized donor human milk</a:t>
          </a:r>
        </a:p>
      </dsp:txBody>
      <dsp:txXfrm>
        <a:off x="1541495" y="2640664"/>
        <a:ext cx="7003293" cy="1052211"/>
      </dsp:txXfrm>
    </dsp:sp>
    <dsp:sp modelId="{280BE0C1-4C5C-4726-B1E0-9AD403FF93D1}">
      <dsp:nvSpPr>
        <dsp:cNvPr id="0" name=""/>
        <dsp:cNvSpPr/>
      </dsp:nvSpPr>
      <dsp:spPr>
        <a:xfrm>
          <a:off x="7823145" y="847576"/>
          <a:ext cx="726494" cy="72649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986606" y="847576"/>
        <a:ext cx="399572" cy="546687"/>
      </dsp:txXfrm>
    </dsp:sp>
    <dsp:sp modelId="{932C8EF2-49C6-40AD-9534-F67E54187A54}">
      <dsp:nvSpPr>
        <dsp:cNvPr id="0" name=""/>
        <dsp:cNvSpPr/>
      </dsp:nvSpPr>
      <dsp:spPr>
        <a:xfrm>
          <a:off x="8577525" y="2144089"/>
          <a:ext cx="726494" cy="726494"/>
        </a:xfrm>
        <a:prstGeom prst="downArrow">
          <a:avLst>
            <a:gd name="adj1" fmla="val 55000"/>
            <a:gd name="adj2" fmla="val 45000"/>
          </a:avLst>
        </a:prstGeom>
        <a:solidFill>
          <a:schemeClr val="accent2">
            <a:tint val="40000"/>
            <a:alpha val="90000"/>
            <a:hueOff val="-13103739"/>
            <a:satOff val="2042"/>
            <a:lumOff val="399"/>
            <a:alphaOff val="0"/>
          </a:schemeClr>
        </a:solidFill>
        <a:ln w="12700" cap="flat" cmpd="sng" algn="ctr">
          <a:solidFill>
            <a:schemeClr val="accent2">
              <a:tint val="40000"/>
              <a:alpha val="90000"/>
              <a:hueOff val="-13103739"/>
              <a:satOff val="2042"/>
              <a:lumOff val="3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740986" y="2144089"/>
        <a:ext cx="399572" cy="546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C21E-045C-4484-A638-0B04526BD88F}">
      <dsp:nvSpPr>
        <dsp:cNvPr id="0" name=""/>
        <dsp:cNvSpPr/>
      </dsp:nvSpPr>
      <dsp:spPr>
        <a:xfrm>
          <a:off x="12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7E7E349-BCA6-4C69-9944-70CC1905A8F9}">
      <dsp:nvSpPr>
        <dsp:cNvPr id="0" name=""/>
        <dsp:cNvSpPr/>
      </dsp:nvSpPr>
      <dsp:spPr>
        <a:xfrm>
          <a:off x="480082"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Are you teaching prenatal hand expression and helping patients harvest their colostrum prenatally?</a:t>
          </a:r>
        </a:p>
      </dsp:txBody>
      <dsp:txXfrm>
        <a:off x="560236" y="802089"/>
        <a:ext cx="4149382" cy="2576345"/>
      </dsp:txXfrm>
    </dsp:sp>
    <dsp:sp modelId="{E20865CA-BDA2-402C-B542-4FF69088801F}">
      <dsp:nvSpPr>
        <dsp:cNvPr id="0" name=""/>
        <dsp:cNvSpPr/>
      </dsp:nvSpPr>
      <dsp:spPr>
        <a:xfrm>
          <a:off x="52686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A48D3C5-F061-469A-A308-ED2FAAA4BA76}">
      <dsp:nvSpPr>
        <dsp:cNvPr id="0" name=""/>
        <dsp:cNvSpPr/>
      </dsp:nvSpPr>
      <dsp:spPr>
        <a:xfrm>
          <a:off x="5747481"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In what region of MN are you working with your patients</a:t>
          </a:r>
        </a:p>
      </dsp:txBody>
      <dsp:txXfrm>
        <a:off x="5827635" y="802089"/>
        <a:ext cx="4149382" cy="2576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82B46-A04A-4AEF-9368-C9B06FB8FEA4}">
      <dsp:nvSpPr>
        <dsp:cNvPr id="0" name=""/>
        <dsp:cNvSpPr/>
      </dsp:nvSpPr>
      <dsp:spPr>
        <a:xfrm>
          <a:off x="0" y="199061"/>
          <a:ext cx="10058399" cy="11255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Nurses-I recently worked with a handful of breastfeeding mothers who had met/worked with you and came in with several syringes, even some with bags of colostrum. It’s been amazing! You can tell that these moms just feel more relaxed and prepared when it comes to jumping into breastfeeding their babies and keep up on the hand expression. I can’t believe the difference in the amount or EBM these moms have been getting because they started hand expression and learned this from you. I’m not the only nurse who has noticed this and I just wanted to thank you for your work. Mom’s feel good to </a:t>
          </a:r>
          <a:r>
            <a:rPr lang="en-US" sz="1300" kern="1200" dirty="0" err="1"/>
            <a:t>to</a:t>
          </a:r>
          <a:r>
            <a:rPr lang="en-US" sz="1300" kern="1200" dirty="0"/>
            <a:t> have this great gift of EBM for their baby.</a:t>
          </a:r>
        </a:p>
      </dsp:txBody>
      <dsp:txXfrm>
        <a:off x="54944" y="254005"/>
        <a:ext cx="9948511" cy="1015652"/>
      </dsp:txXfrm>
    </dsp:sp>
    <dsp:sp modelId="{3CA9338F-80D5-4980-B505-FD434A15E4BF}">
      <dsp:nvSpPr>
        <dsp:cNvPr id="0" name=""/>
        <dsp:cNvSpPr/>
      </dsp:nvSpPr>
      <dsp:spPr>
        <a:xfrm>
          <a:off x="0" y="1362041"/>
          <a:ext cx="10058399" cy="11255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Providers- I have noticed in the hospital, when I review instructions for home about breastfeeding and supplementing, the patients mention that they met with lactation prenatally and they are excited and seem more motivated and confident about breast milk feeding.</a:t>
          </a:r>
        </a:p>
      </dsp:txBody>
      <dsp:txXfrm>
        <a:off x="54944" y="1416985"/>
        <a:ext cx="9948511" cy="1015652"/>
      </dsp:txXfrm>
    </dsp:sp>
    <dsp:sp modelId="{121BFC6E-38EE-4D8A-9C98-B792101A612C}">
      <dsp:nvSpPr>
        <dsp:cNvPr id="0" name=""/>
        <dsp:cNvSpPr/>
      </dsp:nvSpPr>
      <dsp:spPr>
        <a:xfrm>
          <a:off x="0" y="2506914"/>
          <a:ext cx="10058399" cy="11255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Parents- I wanted to reach out to you and thank you for teaching me about harvesting colostrum. I brought my four bags worth to the hospital, and everyone was very happy as well as impressed with how much I harvested. I’m so fortunate to have had harvested colostrum. My son had high levels of bilirubin in which we were able to use it all to make sure we knew how much he was taking in on top of breast feeding.  We ran out just barely toward the end of our week stay. </a:t>
          </a:r>
        </a:p>
      </dsp:txBody>
      <dsp:txXfrm>
        <a:off x="54944" y="2561858"/>
        <a:ext cx="9948511" cy="1015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782D6-A685-466F-9E6B-E6CFE5ACC5CF}">
      <dsp:nvSpPr>
        <dsp:cNvPr id="0" name=""/>
        <dsp:cNvSpPr/>
      </dsp:nvSpPr>
      <dsp:spPr>
        <a:xfrm>
          <a:off x="0" y="313014"/>
          <a:ext cx="5668310" cy="7085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u="sng" kern="1200">
              <a:hlinkClick xmlns:r="http://schemas.openxmlformats.org/officeDocument/2006/relationships" r:id="rId1"/>
            </a:rPr>
            <a:t>Donor Human Milk for the High-Risk Infant: Preparation, Safety, and Usage Options in the United States </a:t>
          </a:r>
          <a:r>
            <a:rPr lang="en-US" sz="1000" kern="1200"/>
            <a:t> Pediatrics. 2017 Jan;139(1):e20163440. doi: 10.1542/peds.2016-3440. </a:t>
          </a:r>
        </a:p>
      </dsp:txBody>
      <dsp:txXfrm>
        <a:off x="34590" y="347604"/>
        <a:ext cx="5599130" cy="639401"/>
      </dsp:txXfrm>
    </dsp:sp>
    <dsp:sp modelId="{488766AA-3C19-4045-82ED-EE8F2B3F525E}">
      <dsp:nvSpPr>
        <dsp:cNvPr id="0" name=""/>
        <dsp:cNvSpPr/>
      </dsp:nvSpPr>
      <dsp:spPr>
        <a:xfrm>
          <a:off x="0" y="1050396"/>
          <a:ext cx="5668310" cy="708581"/>
        </a:xfrm>
        <a:prstGeom prst="roundRect">
          <a:avLst/>
        </a:prstGeom>
        <a:solidFill>
          <a:schemeClr val="accent5">
            <a:hueOff val="3404998"/>
            <a:satOff val="-6012"/>
            <a:lumOff val="-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u="sng" kern="1200" dirty="0">
              <a:hlinkClick xmlns:r="http://schemas.openxmlformats.org/officeDocument/2006/relationships" r:id="rId2"/>
            </a:rPr>
            <a:t>Evaluating antenatal breastmilk expression outcomes: a scoping review </a:t>
          </a:r>
          <a:r>
            <a:rPr lang="en-US" sz="1000" kern="1200" dirty="0"/>
            <a:t> Int Breastfeed J. 2021 Mar 12;16(1):25. </a:t>
          </a:r>
          <a:r>
            <a:rPr lang="en-US" sz="1000" kern="1200" dirty="0" err="1"/>
            <a:t>doi</a:t>
          </a:r>
          <a:r>
            <a:rPr lang="en-US" sz="1000" kern="1200" dirty="0"/>
            <a:t>: 10.1186/s13006-021-00371-7.</a:t>
          </a:r>
        </a:p>
      </dsp:txBody>
      <dsp:txXfrm>
        <a:off x="34590" y="1084986"/>
        <a:ext cx="5599130" cy="639401"/>
      </dsp:txXfrm>
    </dsp:sp>
    <dsp:sp modelId="{71D31AED-5758-414E-BA7D-38A4CE79A81F}">
      <dsp:nvSpPr>
        <dsp:cNvPr id="0" name=""/>
        <dsp:cNvSpPr/>
      </dsp:nvSpPr>
      <dsp:spPr>
        <a:xfrm>
          <a:off x="0" y="1787777"/>
          <a:ext cx="5668310" cy="708581"/>
        </a:xfrm>
        <a:prstGeom prst="roundRect">
          <a:avLst/>
        </a:prstGeom>
        <a:solidFill>
          <a:schemeClr val="accent5">
            <a:hueOff val="6809995"/>
            <a:satOff val="-12023"/>
            <a:lumOff val="-4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 </a:t>
          </a:r>
          <a:r>
            <a:rPr lang="en-US" sz="1000" kern="1200" dirty="0">
              <a:hlinkClick xmlns:r="http://schemas.openxmlformats.org/officeDocument/2006/relationships" r:id="rId3"/>
            </a:rPr>
            <a:t>Integrative Review of Antenatal Milk Expression and Mother–Infant Outcomes During the First 2 Weeks After Birth - Journal of Obstetric, Gynecologic &amp; Neonatal Nursing (jognn.org)</a:t>
          </a:r>
          <a:endParaRPr lang="en-US" sz="1000" kern="1200" dirty="0"/>
        </a:p>
      </dsp:txBody>
      <dsp:txXfrm>
        <a:off x="34590" y="1822367"/>
        <a:ext cx="5599130" cy="639401"/>
      </dsp:txXfrm>
    </dsp:sp>
    <dsp:sp modelId="{FCCA1ACF-7FDA-4BFA-B974-F376F0416F48}">
      <dsp:nvSpPr>
        <dsp:cNvPr id="0" name=""/>
        <dsp:cNvSpPr/>
      </dsp:nvSpPr>
      <dsp:spPr>
        <a:xfrm>
          <a:off x="0" y="2525158"/>
          <a:ext cx="5668310" cy="708581"/>
        </a:xfrm>
        <a:prstGeom prst="roundRect">
          <a:avLst/>
        </a:prstGeom>
        <a:solidFill>
          <a:schemeClr val="accent5">
            <a:hueOff val="10214993"/>
            <a:satOff val="-18035"/>
            <a:lumOff val="-6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Mary K. Heid Prenatal Hand Expression of Breast Milk to Reduce Formula Use Postnatally A Capstone Report Submitted in partial fulfillment of the requirements for the degree of Master of Science in Dietetics Practice University of Washington 2019 Capstone Faculty Advisor: Michelle Averill, PhD, RD Nutritional Sciences Program School of Public Health.</a:t>
          </a:r>
        </a:p>
      </dsp:txBody>
      <dsp:txXfrm>
        <a:off x="34590" y="2559748"/>
        <a:ext cx="5599130" cy="639401"/>
      </dsp:txXfrm>
    </dsp:sp>
    <dsp:sp modelId="{420B36A2-8F8F-4C97-823F-C5CD33CAE475}">
      <dsp:nvSpPr>
        <dsp:cNvPr id="0" name=""/>
        <dsp:cNvSpPr/>
      </dsp:nvSpPr>
      <dsp:spPr>
        <a:xfrm>
          <a:off x="0" y="3262539"/>
          <a:ext cx="5668310" cy="708581"/>
        </a:xfrm>
        <a:prstGeom prst="roundRect">
          <a:avLst/>
        </a:prstGeom>
        <a:solidFill>
          <a:schemeClr val="accent5">
            <a:hueOff val="13619991"/>
            <a:satOff val="-24047"/>
            <a:lumOff val="-8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u="sng" kern="1200">
              <a:hlinkClick xmlns:r="http://schemas.openxmlformats.org/officeDocument/2006/relationships" r:id="rId4"/>
            </a:rPr>
            <a:t>Nurse-Driven Initiative to Increase Exclusive Human Milk Feeding by Using Pasteurized Donor Human Milk to Treat Hypoglycemic Term Neonates </a:t>
          </a:r>
          <a:r>
            <a:rPr lang="en-US" sz="1000" kern="1200"/>
            <a:t> Nurs Womens Health. 2019 Aug;23(4):3.16-326. doi: 10.1016/j.nwh.2019.05.001. Epub 2019 Jun 26</a:t>
          </a:r>
        </a:p>
      </dsp:txBody>
      <dsp:txXfrm>
        <a:off x="34590" y="3297129"/>
        <a:ext cx="5599130" cy="6394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9/11/2023</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9/11/2023</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9/11/2023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9/11/2023</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9/11/2023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vimeo.com/6519600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fmedneo.com(/All-Resources/Videos/The-Basics-of-Breast-Massage-and-Hand-Expression-" TargetMode="External"/><Relationship Id="rId2" Type="http://schemas.openxmlformats.org/officeDocument/2006/relationships/hyperlink" Target="https://vimeo.com/6519600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compatiblewithjoy-trisomy18.blogspot.com/2013/01/is-what-were-asking-for-really-too-much.html"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nam10.safelinks.protection.outlook.com/?url=https%3A%2F%2Fpubmed.ncbi.nlm.nih.gov%2F30950165%2F&amp;data=04%7C01%7CFriebeJ%40centracare.com%7Cdc50b6e660894fcd969c08d92b515d2a%7C1c45913baa5f4d3b9bfc987ab127fe57%7C0%7C0%7C637588450758208971%7CUnknown%7CTWFpbGZsb3d8eyJWIjoiMC4wLjAwMDAiLCJQIjoiV2luMzIiLCJBTiI6Ik1haWwiLCJXVCI6Mn0%3D%7C1000&amp;sdata=YQub%2FqC0MC86hn5KroT8Ij4CQ2cqu6eN4zcsKs8FkfU%3D&amp;reserved=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7551" y="762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4" y="2810302"/>
            <a:ext cx="4775075" cy="1630906"/>
          </a:xfrm>
        </p:spPr>
        <p:txBody>
          <a:bodyPr>
            <a:normAutofit/>
          </a:bodyPr>
          <a:lstStyle/>
          <a:p>
            <a:r>
              <a:rPr lang="en-US" sz="2200">
                <a:solidFill>
                  <a:schemeClr val="tx1"/>
                </a:solidFill>
              </a:rPr>
              <a:t>Promoting Population Health with the use of Human Milk</a:t>
            </a:r>
            <a:br>
              <a:rPr lang="en-US" sz="4400">
                <a:solidFill>
                  <a:schemeClr val="tx1"/>
                </a:solidFill>
              </a:rPr>
            </a:br>
            <a:endParaRPr lang="en-US" sz="440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a:normAutofit/>
          </a:bodyPr>
          <a:lstStyle/>
          <a:p>
            <a:r>
              <a:rPr lang="en-US" sz="1400">
                <a:solidFill>
                  <a:schemeClr val="tx1"/>
                </a:solidFill>
              </a:rPr>
              <a:t>Presented by:</a:t>
            </a:r>
          </a:p>
          <a:p>
            <a:r>
              <a:rPr lang="en-US" sz="1400">
                <a:solidFill>
                  <a:schemeClr val="tx1"/>
                </a:solidFill>
              </a:rPr>
              <a:t> Jeanne Friebe BSN RN IBCLC RNC-LRN</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2" name="Rectangle 21">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8542F4A2-3690-44E1-B340-5CB00EF9738D}"/>
              </a:ext>
            </a:extLst>
          </p:cNvPr>
          <p:cNvSpPr>
            <a:spLocks noGrp="1"/>
          </p:cNvSpPr>
          <p:nvPr>
            <p:ph type="title"/>
          </p:nvPr>
        </p:nvSpPr>
        <p:spPr>
          <a:xfrm>
            <a:off x="983887" y="1185059"/>
            <a:ext cx="3491832" cy="4487882"/>
          </a:xfrm>
        </p:spPr>
        <p:txBody>
          <a:bodyPr>
            <a:normAutofit/>
          </a:bodyPr>
          <a:lstStyle/>
          <a:p>
            <a:pPr algn="ctr"/>
            <a:r>
              <a:rPr lang="en-US" sz="4400"/>
              <a:t>Prenatal Hand Expression: </a:t>
            </a:r>
            <a:br>
              <a:rPr lang="en-US" sz="4400"/>
            </a:br>
            <a:r>
              <a:rPr lang="en-US" sz="4400"/>
              <a:t>Patient education handout</a:t>
            </a:r>
          </a:p>
        </p:txBody>
      </p:sp>
      <p:sp>
        <p:nvSpPr>
          <p:cNvPr id="24" name="Rectangle 23">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1" name="Content Placeholder 10">
            <a:extLst>
              <a:ext uri="{FF2B5EF4-FFF2-40B4-BE49-F238E27FC236}">
                <a16:creationId xmlns:a16="http://schemas.microsoft.com/office/drawing/2014/main" id="{BA3690C7-BDC2-4659-BF96-23EDA2F2C4A4}"/>
              </a:ext>
            </a:extLst>
          </p:cNvPr>
          <p:cNvSpPr>
            <a:spLocks noGrp="1"/>
          </p:cNvSpPr>
          <p:nvPr>
            <p:ph idx="1"/>
          </p:nvPr>
        </p:nvSpPr>
        <p:spPr>
          <a:xfrm>
            <a:off x="6397990" y="1061203"/>
            <a:ext cx="4870512" cy="4985169"/>
          </a:xfrm>
        </p:spPr>
        <p:txBody>
          <a:bodyPr anchor="ctr">
            <a:normAutofit lnSpcReduction="10000"/>
          </a:bodyPr>
          <a:lstStyle/>
          <a:p>
            <a:pPr marL="0" marR="0" indent="0">
              <a:lnSpc>
                <a:spcPct val="100000"/>
              </a:lnSpc>
              <a:spcBef>
                <a:spcPts val="0"/>
              </a:spcBef>
              <a:spcAft>
                <a:spcPts val="0"/>
              </a:spcAft>
              <a:buNone/>
            </a:pPr>
            <a:r>
              <a:rPr lang="en-US" sz="10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What is</a:t>
            </a:r>
            <a:r>
              <a:rPr lang="en-US" sz="1000" b="1" dirty="0">
                <a:effectLst/>
                <a:latin typeface="Arial" panose="020B0604020202020204" pitchFamily="34" charset="0"/>
                <a:ea typeface="Calibri" panose="020F0502020204030204" pitchFamily="34" charset="0"/>
                <a:cs typeface="Times New Roman" panose="02020603050405020304" pitchFamily="18" charset="0"/>
              </a:rPr>
              <a:t> prenatal hand expression?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Hand expression means you are using your hands to compress your breasts in a way that colostrum comes out.  Hand expressing before your baby is born is called prenatal hand expression.  For many mothers, this can be done safely in the final few weeks of pregnancy.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b="1" dirty="0">
                <a:effectLst/>
                <a:latin typeface="Arial" panose="020B0604020202020204" pitchFamily="34" charset="0"/>
                <a:ea typeface="Calibri" panose="020F0502020204030204" pitchFamily="34" charset="0"/>
                <a:cs typeface="Times New Roman" panose="02020603050405020304" pitchFamily="18" charset="0"/>
              </a:rPr>
              <a:t>Discussion with your healthcare provider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u="sng" dirty="0">
                <a:effectLst/>
                <a:latin typeface="Arial" panose="020B0604020202020204" pitchFamily="34" charset="0"/>
                <a:ea typeface="Calibri" panose="020F0502020204030204" pitchFamily="34" charset="0"/>
                <a:cs typeface="Times New Roman" panose="02020603050405020304" pitchFamily="18" charset="0"/>
              </a:rPr>
              <a:t>You should not attempt this without first discussing it with your prenatal care provider.</a:t>
            </a:r>
            <a:r>
              <a:rPr lang="en-US" sz="1000" dirty="0">
                <a:effectLst/>
                <a:latin typeface="Arial" panose="020B0604020202020204" pitchFamily="34" charset="0"/>
                <a:ea typeface="Calibri" panose="020F0502020204030204" pitchFamily="34" charset="0"/>
                <a:cs typeface="Times New Roman" panose="02020603050405020304" pitchFamily="18" charset="0"/>
              </a:rPr>
              <a:t>  It may not be recommended if you are at risk of preterm labor or have certain other risk factors such as placenta previa.   It is advised for mothers to wait until </a:t>
            </a:r>
            <a:r>
              <a:rPr lang="en-US" sz="10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37 weeks</a:t>
            </a:r>
            <a:r>
              <a:rPr lang="en-US" sz="1000" dirty="0">
                <a:effectLst/>
                <a:latin typeface="Arial" panose="020B0604020202020204" pitchFamily="34" charset="0"/>
                <a:ea typeface="Calibri" panose="020F0502020204030204" pitchFamily="34" charset="0"/>
                <a:cs typeface="Times New Roman" panose="02020603050405020304" pitchFamily="18" charset="0"/>
              </a:rPr>
              <a:t> before starting to express colostrum.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Why should I</a:t>
            </a:r>
            <a:r>
              <a:rPr lang="en-US" sz="1000" b="1" dirty="0">
                <a:effectLst/>
                <a:latin typeface="Arial" panose="020B0604020202020204" pitchFamily="34" charset="0"/>
                <a:ea typeface="Calibri" panose="020F0502020204030204" pitchFamily="34" charset="0"/>
                <a:cs typeface="Times New Roman" panose="02020603050405020304" pitchFamily="18" charset="0"/>
              </a:rPr>
              <a:t> consider prenatal hand expression?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If your baby is experiencing difficulties with breastfeeding or needs to be supplemented for medical reasons,  you may be asked to express some fresh colostrum to give to your baby.  You may be able to use the colostrum you have expressed prenatally.  This can help limit the need for formula.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There are reasons why women may need to consider supplementing their baby’s feeds.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They include women who have risk factors such 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Breast hypoplasia (limited breast development)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Previous breast surgeries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Obesity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Diabetes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High blood pressure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History of PCOS (poly-cystic ovarian syndrome)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Have a history of low milk supply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Have certain endocrine disorders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Colostrum helps your baby stay healthy.  It helps to colonize your baby’s gut with healthy bacteria that protect against allergies and disease.   It contains the perfect balance of proteins, fats, and micronutrients needed for human babies.  Colostrum can also help baby pass the first meconium stools, which can be very sticky.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0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800" dirty="0"/>
          </a:p>
        </p:txBody>
      </p:sp>
    </p:spTree>
    <p:extLst>
      <p:ext uri="{BB962C8B-B14F-4D97-AF65-F5344CB8AC3E}">
        <p14:creationId xmlns:p14="http://schemas.microsoft.com/office/powerpoint/2010/main" val="314917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6"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B28C2E65-7C1E-4342-A147-7CD55F73D39D}"/>
              </a:ext>
            </a:extLst>
          </p:cNvPr>
          <p:cNvSpPr>
            <a:spLocks noGrp="1"/>
          </p:cNvSpPr>
          <p:nvPr>
            <p:ph type="title"/>
          </p:nvPr>
        </p:nvSpPr>
        <p:spPr>
          <a:xfrm>
            <a:off x="983887" y="1185059"/>
            <a:ext cx="3491832" cy="4487882"/>
          </a:xfrm>
        </p:spPr>
        <p:txBody>
          <a:bodyPr>
            <a:normAutofit/>
          </a:bodyPr>
          <a:lstStyle/>
          <a:p>
            <a:pPr algn="ctr"/>
            <a:r>
              <a:rPr lang="en-US" sz="4400"/>
              <a:t>Prenatal Hand Expression: </a:t>
            </a:r>
            <a:br>
              <a:rPr lang="en-US" sz="4400"/>
            </a:br>
            <a:r>
              <a:rPr lang="en-US" sz="4400"/>
              <a:t>Patient education handout</a:t>
            </a:r>
          </a:p>
        </p:txBody>
      </p:sp>
      <p:sp>
        <p:nvSpPr>
          <p:cNvPr id="27"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3654DD22-5BE1-494C-A385-049850ED1E9B}"/>
              </a:ext>
            </a:extLst>
          </p:cNvPr>
          <p:cNvSpPr>
            <a:spLocks noGrp="1"/>
          </p:cNvSpPr>
          <p:nvPr>
            <p:ph idx="1"/>
          </p:nvPr>
        </p:nvSpPr>
        <p:spPr>
          <a:xfrm>
            <a:off x="6403656" y="936416"/>
            <a:ext cx="4870512" cy="4985169"/>
          </a:xfrm>
        </p:spPr>
        <p:txBody>
          <a:bodyPr anchor="ctr">
            <a:normAutofit/>
          </a:bodyPr>
          <a:lstStyle/>
          <a:p>
            <a:pPr marL="0" marR="0" indent="0">
              <a:lnSpc>
                <a:spcPct val="100000"/>
              </a:lnSpc>
              <a:spcBef>
                <a:spcPts val="0"/>
              </a:spcBef>
              <a:spcAft>
                <a:spcPts val="0"/>
              </a:spcAft>
              <a:buNone/>
            </a:pPr>
            <a:r>
              <a:rPr lang="en-US" sz="1400" b="1" u="sng" dirty="0">
                <a:effectLst/>
                <a:latin typeface="Arial" panose="020B0604020202020204" pitchFamily="34" charset="0"/>
                <a:ea typeface="Calibri" panose="020F0502020204030204" pitchFamily="34" charset="0"/>
                <a:cs typeface="Times New Roman" panose="02020603050405020304" pitchFamily="18" charset="0"/>
              </a:rPr>
              <a:t>How to hand express your colostrum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1400" dirty="0">
                <a:effectLst/>
                <a:latin typeface="Arial" panose="020B0604020202020204" pitchFamily="34" charset="0"/>
                <a:ea typeface="Calibri" panose="020F0502020204030204" pitchFamily="34" charset="0"/>
                <a:cs typeface="Times New Roman" panose="02020603050405020304" pitchFamily="18" charset="0"/>
              </a:rPr>
              <a:t>It is better to express your colostrum by hand than to use an electric or manual breast pump.  Colostrum will be produced in very small quantities.  It can stick to the bottles or pump parts and be hard to collect.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Always wash your hands before expressing it.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Applying a warm compress to your breast or expressing after a warm bath or shower can help the flow of colostrum.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Get yourself comfortable. Try sitting and leaning slightly forward.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Start with a gentle breast massage, stroking from the back of your breast towards the nipple to encourage the let-down reflex.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Put your thumb above the nipple and your first few fingers below the nipple.  You will be cupping the breast in a ‘C’ shape.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Move your thumb and fingers a few centimeters back from the nipple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Press in towards your chest, press your fingers together, and draw them forwards.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400" dirty="0"/>
          </a:p>
        </p:txBody>
      </p:sp>
    </p:spTree>
    <p:extLst>
      <p:ext uri="{BB962C8B-B14F-4D97-AF65-F5344CB8AC3E}">
        <p14:creationId xmlns:p14="http://schemas.microsoft.com/office/powerpoint/2010/main" val="329075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6" name="Rectangle 35">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7D6D4682-1CB9-43EF-BB3A-7AAE3E119C7C}"/>
              </a:ext>
            </a:extLst>
          </p:cNvPr>
          <p:cNvSpPr>
            <a:spLocks noGrp="1"/>
          </p:cNvSpPr>
          <p:nvPr>
            <p:ph type="title"/>
          </p:nvPr>
        </p:nvSpPr>
        <p:spPr>
          <a:xfrm>
            <a:off x="983887" y="1185059"/>
            <a:ext cx="3491832" cy="4487882"/>
          </a:xfrm>
        </p:spPr>
        <p:txBody>
          <a:bodyPr>
            <a:normAutofit/>
          </a:bodyPr>
          <a:lstStyle/>
          <a:p>
            <a:pPr algn="ctr"/>
            <a:r>
              <a:rPr lang="en-US" sz="4400"/>
              <a:t>Prenatal Hand Expression: </a:t>
            </a:r>
            <a:br>
              <a:rPr lang="en-US" sz="4400"/>
            </a:br>
            <a:r>
              <a:rPr lang="en-US" sz="4400"/>
              <a:t>Patient education handout</a:t>
            </a:r>
          </a:p>
        </p:txBody>
      </p:sp>
      <p:sp>
        <p:nvSpPr>
          <p:cNvPr id="38" name="Rectangle 37">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DE2DB6A9-8306-49F2-885E-2FB276D23999}"/>
              </a:ext>
            </a:extLst>
          </p:cNvPr>
          <p:cNvSpPr>
            <a:spLocks noGrp="1"/>
          </p:cNvSpPr>
          <p:nvPr>
            <p:ph idx="1"/>
          </p:nvPr>
        </p:nvSpPr>
        <p:spPr>
          <a:xfrm>
            <a:off x="6403656" y="936416"/>
            <a:ext cx="4870512" cy="4985169"/>
          </a:xfrm>
        </p:spPr>
        <p:txBody>
          <a:bodyPr anchor="ctr">
            <a:normAutofit/>
          </a:bodyPr>
          <a:lstStyle/>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Repeat this process, building up a rhythm.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Colostrum should start to arrive drop by drop.  (Initially, it may just be a glisten on the end of your nipple, and it may take a few days of practice before drops appear)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Colostrum can vary in appearance.  Sometimes it may appear thick and yellow and at other times pale white and thin.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Collect the colostrum into a clean container, like a syringe (1ml or 2ml syringe).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If nothing happens, adjust your finger position slightly to find the spot that works for you.  You should not be pinching the nipple or sliding the fingers uncomfortably over the skin.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Rotate the position of your fingers and thumb around the areola (imagine a clock face) and repeat the expressing process to stimulate and remove colostrum from different parts of your breast.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Express each breast twice during each session.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600"/>
          </a:p>
        </p:txBody>
      </p:sp>
    </p:spTree>
    <p:extLst>
      <p:ext uri="{BB962C8B-B14F-4D97-AF65-F5344CB8AC3E}">
        <p14:creationId xmlns:p14="http://schemas.microsoft.com/office/powerpoint/2010/main" val="409110293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D1CC568B-C0E8-48DE-AA7A-C73D30ADF026}"/>
              </a:ext>
            </a:extLst>
          </p:cNvPr>
          <p:cNvSpPr>
            <a:spLocks noGrp="1"/>
          </p:cNvSpPr>
          <p:nvPr>
            <p:ph type="title"/>
          </p:nvPr>
        </p:nvSpPr>
        <p:spPr>
          <a:xfrm>
            <a:off x="983887" y="1185059"/>
            <a:ext cx="3491832" cy="4487882"/>
          </a:xfrm>
        </p:spPr>
        <p:txBody>
          <a:bodyPr>
            <a:normAutofit/>
          </a:bodyPr>
          <a:lstStyle/>
          <a:p>
            <a:pPr algn="ctr"/>
            <a:r>
              <a:rPr lang="en-US" sz="4400"/>
              <a:t>Prenatal Hand Expression: </a:t>
            </a:r>
            <a:br>
              <a:rPr lang="en-US" sz="4400"/>
            </a:br>
            <a:r>
              <a:rPr lang="en-US" sz="4400"/>
              <a:t>Patient education handout</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E994498C-7BD5-4408-BA02-EE97930B5A56}"/>
              </a:ext>
            </a:extLst>
          </p:cNvPr>
          <p:cNvSpPr>
            <a:spLocks noGrp="1"/>
          </p:cNvSpPr>
          <p:nvPr>
            <p:ph idx="1"/>
          </p:nvPr>
        </p:nvSpPr>
        <p:spPr>
          <a:xfrm>
            <a:off x="6403656" y="936416"/>
            <a:ext cx="4870512" cy="4985169"/>
          </a:xfrm>
        </p:spPr>
        <p:txBody>
          <a:bodyPr anchor="ctr">
            <a:normAutofit/>
          </a:bodyPr>
          <a:lstStyle/>
          <a:p>
            <a:pPr marL="0" indent="0">
              <a:lnSpc>
                <a:spcPct val="100000"/>
              </a:lnSpc>
              <a:spcBef>
                <a:spcPts val="0"/>
              </a:spcBef>
              <a:buNone/>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1000" b="1" u="sng" dirty="0">
                <a:effectLst/>
                <a:latin typeface="Arial"/>
                <a:ea typeface="Calibri" panose="020F0502020204030204" pitchFamily="34" charset="0"/>
                <a:cs typeface="Times New Roman"/>
              </a:rPr>
              <a:t>Storage of human breast milk</a:t>
            </a:r>
            <a:r>
              <a:rPr lang="en-US" sz="1000" b="1" u="sng"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1000" dirty="0">
                <a:effectLst/>
                <a:latin typeface="Arial"/>
                <a:ea typeface="Calibri" panose="020F0502020204030204" pitchFamily="34" charset="0"/>
                <a:cs typeface="Times New Roman"/>
              </a:rPr>
              <a:t>For complete colostrum and breastmilk storage guidelines, refer to the handout “Human Milk Guidelines for the Healthy, Term Infant”.</a:t>
            </a:r>
            <a:r>
              <a:rPr lang="en-US" sz="1000"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b="1" dirty="0">
                <a:effectLst/>
                <a:highlight>
                  <a:srgbClr val="FFFF00"/>
                </a:highlight>
                <a:latin typeface="Arial"/>
                <a:ea typeface="Calibri" panose="020F0502020204030204" pitchFamily="34" charset="0"/>
                <a:cs typeface="Times New Roman"/>
              </a:rPr>
              <a:t>You must label your colostrum.</a:t>
            </a:r>
            <a:endParaRPr lang="en-US" sz="1000" dirty="0">
              <a:effectLst/>
              <a:latin typeface="Arial"/>
              <a:ea typeface="Calibri" panose="020F0502020204030204" pitchFamily="34" charset="0"/>
              <a:cs typeface="Times New Roman"/>
            </a:endParaRPr>
          </a:p>
          <a:p>
            <a:pPr marL="0">
              <a:lnSpc>
                <a:spcPct val="100000"/>
              </a:lnSpc>
              <a:spcBef>
                <a:spcPts val="0"/>
              </a:spcBef>
            </a:pPr>
            <a:r>
              <a:rPr lang="en-US" sz="1000" b="1" dirty="0">
                <a:effectLst/>
                <a:highlight>
                  <a:srgbClr val="FFFF00"/>
                </a:highlight>
                <a:latin typeface="Arial"/>
                <a:ea typeface="Calibri" panose="020F0502020204030204" pitchFamily="34" charset="0"/>
                <a:cs typeface="Times New Roman"/>
              </a:rPr>
              <a:t>You must use the labels provided by your clinic</a:t>
            </a:r>
            <a:r>
              <a:rPr lang="en-US" sz="1000" b="1" dirty="0">
                <a:effectLst/>
                <a:latin typeface="Arial"/>
                <a:ea typeface="Calibri" panose="020F0502020204030204" pitchFamily="34" charset="0"/>
                <a:cs typeface="Times New Roman"/>
              </a:rPr>
              <a:t>.</a:t>
            </a:r>
            <a:r>
              <a:rPr lang="en-US" sz="1000" b="1" dirty="0">
                <a:latin typeface="Arial"/>
                <a:ea typeface="Calibri" panose="020F0502020204030204" pitchFamily="34" charset="0"/>
                <a:cs typeface="Times New Roman"/>
              </a:rPr>
              <a:t> </a:t>
            </a:r>
            <a:r>
              <a:rPr lang="en-US" sz="1000" b="1" dirty="0">
                <a:effectLst/>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These labels will have your name, birth date, and medical record number printed on them.</a:t>
            </a:r>
            <a:r>
              <a:rPr lang="en-US" sz="1000" b="1" dirty="0">
                <a:latin typeface="Arial"/>
                <a:ea typeface="Calibri" panose="020F0502020204030204" pitchFamily="34" charset="0"/>
                <a:cs typeface="Times New Roman"/>
              </a:rPr>
              <a:t> </a:t>
            </a:r>
            <a:r>
              <a:rPr lang="en-US" sz="1000" b="1" dirty="0">
                <a:effectLst/>
                <a:latin typeface="Arial"/>
                <a:ea typeface="Calibri" panose="020F0502020204030204" pitchFamily="34" charset="0"/>
                <a:cs typeface="Times New Roman"/>
              </a:rPr>
              <a:t> This is important because it will be part of the safety check process in the hospital.</a:t>
            </a:r>
            <a:r>
              <a:rPr lang="en-US" sz="1000" b="1"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dirty="0">
                <a:effectLst/>
                <a:latin typeface="Arial"/>
                <a:ea typeface="Calibri" panose="020F0502020204030204" pitchFamily="34" charset="0"/>
                <a:cs typeface="Times New Roman"/>
              </a:rPr>
              <a:t>Make sure to</a:t>
            </a:r>
            <a:r>
              <a:rPr lang="en-US" sz="1000" b="1" dirty="0">
                <a:effectLst/>
                <a:latin typeface="Arial"/>
                <a:ea typeface="Calibri" panose="020F0502020204030204" pitchFamily="34" charset="0"/>
                <a:cs typeface="Times New Roman"/>
              </a:rPr>
              <a:t> </a:t>
            </a:r>
            <a:r>
              <a:rPr lang="en-US" sz="1000" b="1" dirty="0">
                <a:effectLst/>
                <a:highlight>
                  <a:srgbClr val="FFFF00"/>
                </a:highlight>
                <a:latin typeface="Arial"/>
                <a:ea typeface="Calibri" panose="020F0502020204030204" pitchFamily="34" charset="0"/>
                <a:cs typeface="Times New Roman"/>
              </a:rPr>
              <a:t>write the date and time</a:t>
            </a:r>
            <a:r>
              <a:rPr lang="en-US" sz="1000" b="1" dirty="0">
                <a:effectLst/>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you collected your colostrum on the label, then stick the label onto the syringe.</a:t>
            </a:r>
          </a:p>
          <a:p>
            <a:pPr marL="0">
              <a:lnSpc>
                <a:spcPct val="100000"/>
              </a:lnSpc>
              <a:spcBef>
                <a:spcPts val="0"/>
              </a:spcBef>
            </a:pPr>
            <a:r>
              <a:rPr lang="en-US" sz="1000" dirty="0">
                <a:effectLst/>
                <a:highlight>
                  <a:srgbClr val="FFFF00"/>
                </a:highlight>
                <a:latin typeface="Arial"/>
                <a:ea typeface="Calibri" panose="020F0502020204030204" pitchFamily="34" charset="0"/>
                <a:cs typeface="Times New Roman"/>
              </a:rPr>
              <a:t>Colostrum can be collected two or three times each day.</a:t>
            </a:r>
            <a:r>
              <a:rPr lang="en-US" sz="1000" dirty="0">
                <a:highlight>
                  <a:srgbClr val="FFFF00"/>
                </a:highlight>
                <a:latin typeface="Arial"/>
                <a:ea typeface="Calibri" panose="020F0502020204030204" pitchFamily="34" charset="0"/>
                <a:cs typeface="Times New Roman"/>
              </a:rPr>
              <a:t> </a:t>
            </a:r>
            <a:r>
              <a:rPr lang="en-US" sz="1000" dirty="0">
                <a:effectLst/>
                <a:highlight>
                  <a:srgbClr val="FFFF00"/>
                </a:highlight>
                <a:latin typeface="Arial"/>
                <a:ea typeface="Calibri" panose="020F0502020204030204" pitchFamily="34" charset="0"/>
                <a:cs typeface="Times New Roman"/>
              </a:rPr>
              <a:t> Start with doing 5 minutes/breast. May repeat</a:t>
            </a:r>
            <a:r>
              <a:rPr lang="en-US" sz="1000" dirty="0">
                <a:effectLst/>
                <a:latin typeface="Arial"/>
                <a:ea typeface="Calibri" panose="020F0502020204030204" pitchFamily="34" charset="0"/>
                <a:cs typeface="Times New Roman"/>
              </a:rPr>
              <a:t>.</a:t>
            </a:r>
          </a:p>
          <a:p>
            <a:pPr marL="0" marR="0">
              <a:lnSpc>
                <a:spcPct val="100000"/>
              </a:lnSpc>
              <a:spcBef>
                <a:spcPts val="0"/>
              </a:spcBef>
              <a:spcAft>
                <a:spcPts val="0"/>
              </a:spcAft>
            </a:pPr>
            <a:r>
              <a:rPr lang="en-US" sz="1000" dirty="0">
                <a:effectLst/>
                <a:latin typeface="Arial"/>
                <a:ea typeface="Calibri" panose="020F0502020204030204" pitchFamily="34" charset="0"/>
                <a:cs typeface="Times New Roman"/>
              </a:rPr>
              <a:t>Collect the colostrum into a clean container, like a small medicine cup, then draw up using a syringe (1ml or 2ml syringe).  If getting large amounts, you can pour the colostrum into a breast milk freezer bag.</a:t>
            </a:r>
          </a:p>
          <a:p>
            <a:pPr marL="0">
              <a:lnSpc>
                <a:spcPct val="100000"/>
              </a:lnSpc>
              <a:spcBef>
                <a:spcPts val="0"/>
              </a:spcBef>
            </a:pPr>
            <a:r>
              <a:rPr lang="en-US" sz="1000" dirty="0">
                <a:effectLst/>
                <a:latin typeface="Arial"/>
                <a:ea typeface="Calibri" panose="020F0502020204030204" pitchFamily="34" charset="0"/>
                <a:cs typeface="Times New Roman"/>
              </a:rPr>
              <a:t>You will need to store the syringe in the refrigerator between uses.</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At the end of the day, the colostrum can be frozen.</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Place the syringe into a freezer bag before putting it into the freezer.</a:t>
            </a:r>
            <a:r>
              <a:rPr lang="en-US" sz="1000"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1000" dirty="0">
                <a:effectLst/>
                <a:latin typeface="Arial"/>
                <a:ea typeface="Calibri" panose="020F0502020204030204" pitchFamily="34" charset="0"/>
                <a:cs typeface="Times New Roman"/>
              </a:rPr>
              <a:t>You can take syringes of frozen colostrum into the hospital using a freezer block and insulated bag.</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The syringe can be thawed under running warm tap water or in a breast milk warmer.</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A microwave or boiling water should never be used since hot spots may occur.</a:t>
            </a:r>
          </a:p>
          <a:p>
            <a:pPr marL="0">
              <a:lnSpc>
                <a:spcPct val="100000"/>
              </a:lnSpc>
              <a:spcBef>
                <a:spcPts val="0"/>
              </a:spcBef>
            </a:pPr>
            <a:r>
              <a:rPr lang="en-US" sz="1000" dirty="0">
                <a:effectLst/>
                <a:latin typeface="Arial"/>
                <a:ea typeface="Calibri" panose="020F0502020204030204" pitchFamily="34" charset="0"/>
                <a:cs typeface="Times New Roman"/>
              </a:rPr>
              <a:t>Thaw only what a baby will use.</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Once thawed, it should be used within 24 hours.</a:t>
            </a:r>
            <a:r>
              <a:rPr lang="en-US" sz="1000"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1000" dirty="0">
                <a:effectLst/>
                <a:latin typeface="Arial"/>
                <a:ea typeface="Calibri" panose="020F0502020204030204" pitchFamily="34" charset="0"/>
                <a:cs typeface="Times New Roman"/>
              </a:rPr>
              <a:t>It is a good idea to mention your colostrum stores on your birth plan and make sure hospital staff are aware of your wishes.</a:t>
            </a:r>
            <a:r>
              <a:rPr lang="en-US" sz="1000"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1000" dirty="0">
                <a:effectLst/>
                <a:latin typeface="Arial"/>
                <a:ea typeface="Calibri" panose="020F0502020204030204" pitchFamily="34" charset="0"/>
                <a:cs typeface="Times New Roman"/>
              </a:rPr>
              <a:t>Prenatal hand expression gives you a back-up if things don’t go according to plan.</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Many families find this reassuring.</a:t>
            </a:r>
            <a:r>
              <a:rPr lang="en-US" sz="1000" dirty="0">
                <a:latin typeface="Arial"/>
                <a:ea typeface="Calibri" panose="020F0502020204030204" pitchFamily="34" charset="0"/>
                <a:cs typeface="Times New Roman"/>
              </a:rPr>
              <a:t> </a:t>
            </a:r>
            <a:r>
              <a:rPr lang="en-US" sz="1000" dirty="0">
                <a:effectLst/>
                <a:latin typeface="Arial"/>
                <a:ea typeface="Calibri" panose="020F0502020204030204" pitchFamily="34" charset="0"/>
                <a:cs typeface="Times New Roman"/>
              </a:rPr>
              <a:t> You can start your breastfeeding journey knowing how to hand express and have confidence in how your breasts work.</a:t>
            </a:r>
            <a:r>
              <a:rPr lang="en-US" sz="1000" dirty="0">
                <a:latin typeface="Arial"/>
                <a:ea typeface="Calibri" panose="020F0502020204030204" pitchFamily="34" charset="0"/>
                <a:cs typeface="Times New Roman"/>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1000" dirty="0">
              <a:effectLst/>
              <a:latin typeface="Aria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000" dirty="0">
                <a:effectLst/>
                <a:highlight>
                  <a:srgbClr val="FFFF00"/>
                </a:highlight>
                <a:latin typeface="Arial"/>
                <a:ea typeface="Calibri" panose="020F0502020204030204" pitchFamily="34" charset="0"/>
                <a:cs typeface="Times New Roman"/>
              </a:rPr>
              <a:t>Hand Expression Video Link</a:t>
            </a:r>
            <a:r>
              <a:rPr lang="en-US" sz="1000" dirty="0">
                <a:effectLst/>
                <a:latin typeface="Arial"/>
                <a:ea typeface="Calibri" panose="020F0502020204030204" pitchFamily="34" charset="0"/>
                <a:cs typeface="Times New Roman"/>
              </a:rPr>
              <a:t>: </a:t>
            </a:r>
            <a:r>
              <a:rPr lang="en-US" sz="1000" u="sng" dirty="0">
                <a:effectLst/>
                <a:latin typeface="Arial"/>
                <a:ea typeface="Calibri" panose="020F0502020204030204" pitchFamily="34" charset="0"/>
                <a:cs typeface="Times New Roman"/>
                <a:hlinkClick r:id="rId2"/>
              </a:rPr>
              <a:t>https://vimeo.com/65196007</a:t>
            </a:r>
            <a:endParaRPr lang="en-US" sz="1000" dirty="0">
              <a:effectLst/>
              <a:latin typeface="Arial"/>
              <a:ea typeface="Calibri" panose="020F0502020204030204" pitchFamily="34" charset="0"/>
              <a:cs typeface="Times New Roman"/>
            </a:endParaRPr>
          </a:p>
          <a:p>
            <a:pPr marL="0" marR="0" indent="0">
              <a:lnSpc>
                <a:spcPct val="100000"/>
              </a:lnSpc>
              <a:spcBef>
                <a:spcPts val="0"/>
              </a:spcBef>
              <a:spcAft>
                <a:spcPts val="0"/>
              </a:spcAft>
              <a:buNone/>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000"/>
          </a:p>
        </p:txBody>
      </p:sp>
    </p:spTree>
    <p:extLst>
      <p:ext uri="{BB962C8B-B14F-4D97-AF65-F5344CB8AC3E}">
        <p14:creationId xmlns:p14="http://schemas.microsoft.com/office/powerpoint/2010/main" val="232527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E4E8B8E-27C7-4436-BF57-5F974530FE00}"/>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How to do hand expression-Video</a:t>
            </a:r>
          </a:p>
        </p:txBody>
      </p:sp>
      <p:sp>
        <p:nvSpPr>
          <p:cNvPr id="3" name="Content Placeholder 2">
            <a:extLst>
              <a:ext uri="{FF2B5EF4-FFF2-40B4-BE49-F238E27FC236}">
                <a16:creationId xmlns:a16="http://schemas.microsoft.com/office/drawing/2014/main" id="{F8A1D374-27B0-4CCB-ACAE-A84DA2BAFD94}"/>
              </a:ext>
            </a:extLst>
          </p:cNvPr>
          <p:cNvSpPr>
            <a:spLocks noGrp="1"/>
          </p:cNvSpPr>
          <p:nvPr>
            <p:ph idx="1"/>
          </p:nvPr>
        </p:nvSpPr>
        <p:spPr>
          <a:xfrm>
            <a:off x="5478124" y="559477"/>
            <a:ext cx="5647076" cy="5475563"/>
          </a:xfrm>
        </p:spPr>
        <p:txBody>
          <a:bodyPr anchor="ctr">
            <a:normAutofit lnSpcReduction="10000"/>
          </a:bodyPr>
          <a:lstStyle/>
          <a:p>
            <a:pPr marL="0" indent="0">
              <a:lnSpc>
                <a:spcPct val="100000"/>
              </a:lnSpc>
              <a:buNone/>
            </a:pPr>
            <a:r>
              <a:rPr lang="en-US" sz="1700" u="sng" dirty="0">
                <a:effectLst/>
                <a:latin typeface="Arial" panose="020B0604020202020204" pitchFamily="34" charset="0"/>
                <a:ea typeface="Calibri" panose="020F0502020204030204" pitchFamily="34" charset="0"/>
                <a:cs typeface="Times New Roman" panose="02020603050405020304" pitchFamily="18" charset="0"/>
                <a:hlinkClick r:id="rId2"/>
              </a:rPr>
              <a:t>https://vimeo.com/65196007</a:t>
            </a:r>
            <a:endParaRPr lang="en-US" sz="1700" u="sng"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0000"/>
              </a:lnSpc>
              <a:buNone/>
            </a:pPr>
            <a:r>
              <a:rPr lang="en-US" sz="1700" dirty="0">
                <a:hlinkClick r:id="rId3"/>
              </a:rPr>
              <a:t>https://bfmedneo.com(/All-Resources/Videos/The-Basics-of-Breast-Massage-and-Hand-Expression-</a:t>
            </a:r>
            <a:endParaRPr lang="en-US" sz="1700" dirty="0"/>
          </a:p>
          <a:p>
            <a:pPr marL="0" indent="0">
              <a:lnSpc>
                <a:spcPct val="100000"/>
              </a:lnSpc>
              <a:buNone/>
            </a:pPr>
            <a:r>
              <a:rPr lang="en-US" sz="1700" dirty="0"/>
              <a:t>https://globalhealthmedia.org/videos/how-to-express-breastmilk/</a:t>
            </a:r>
          </a:p>
          <a:p>
            <a:pPr marL="0" indent="0">
              <a:lnSpc>
                <a:spcPct val="100000"/>
              </a:lnSpc>
              <a:buNone/>
            </a:pPr>
            <a:r>
              <a:rPr lang="en-US" sz="1700" dirty="0"/>
              <a:t>Online video education provides unique advantages for instruction over traditional face to face format</a:t>
            </a:r>
          </a:p>
          <a:p>
            <a:pPr>
              <a:lnSpc>
                <a:spcPct val="100000"/>
              </a:lnSpc>
            </a:pPr>
            <a:r>
              <a:rPr lang="en-US" sz="1700" dirty="0"/>
              <a:t>Privacy</a:t>
            </a:r>
          </a:p>
          <a:p>
            <a:pPr>
              <a:lnSpc>
                <a:spcPct val="100000"/>
              </a:lnSpc>
            </a:pPr>
            <a:r>
              <a:rPr lang="en-US" sz="1700" dirty="0"/>
              <a:t>Convenience</a:t>
            </a:r>
          </a:p>
          <a:p>
            <a:pPr>
              <a:lnSpc>
                <a:spcPct val="100000"/>
              </a:lnSpc>
            </a:pPr>
            <a:r>
              <a:rPr lang="en-US" sz="1700" dirty="0"/>
              <a:t>Play-pause-replay ability</a:t>
            </a:r>
          </a:p>
          <a:p>
            <a:pPr marL="0" indent="0">
              <a:lnSpc>
                <a:spcPct val="100000"/>
              </a:lnSpc>
              <a:buNone/>
            </a:pPr>
            <a:r>
              <a:rPr lang="en-US" sz="1700" b="1" dirty="0"/>
              <a:t>Keep in mind:</a:t>
            </a:r>
          </a:p>
          <a:p>
            <a:pPr marL="0" indent="0">
              <a:lnSpc>
                <a:spcPct val="100000"/>
              </a:lnSpc>
              <a:buNone/>
            </a:pPr>
            <a:r>
              <a:rPr lang="en-US" sz="1700" dirty="0"/>
              <a:t>Difficult to find a prenatal expression video, most videos are with mothers in lactogenesis 2 already.</a:t>
            </a:r>
          </a:p>
          <a:p>
            <a:pPr marL="0" indent="0">
              <a:lnSpc>
                <a:spcPct val="100000"/>
              </a:lnSpc>
              <a:buNone/>
            </a:pPr>
            <a:r>
              <a:rPr lang="en-US" sz="1700" dirty="0"/>
              <a:t>O’Sullivan, T;, Cooke, J;, McCafferty, C;, Gigla, R;, Online Video Instruction on Hand Expression of Colostrum in Pregnancy is an Effective Educational Tool: </a:t>
            </a:r>
            <a:r>
              <a:rPr lang="en-US" sz="1700" dirty="0">
                <a:effectLst/>
                <a:latin typeface="Calibri" panose="020F0502020204030204" pitchFamily="34" charset="0"/>
                <a:ea typeface="Calibri" panose="020F0502020204030204" pitchFamily="34" charset="0"/>
              </a:rPr>
              <a:t>Nutrients. 2019 Apr 19;11(4):883. </a:t>
            </a:r>
            <a:r>
              <a:rPr lang="en-US" sz="1700" dirty="0" err="1">
                <a:effectLst/>
                <a:latin typeface="Calibri" panose="020F0502020204030204" pitchFamily="34" charset="0"/>
                <a:ea typeface="Calibri" panose="020F0502020204030204" pitchFamily="34" charset="0"/>
              </a:rPr>
              <a:t>doi</a:t>
            </a:r>
            <a:r>
              <a:rPr lang="en-US" sz="1700" dirty="0">
                <a:effectLst/>
                <a:latin typeface="Calibri" panose="020F0502020204030204" pitchFamily="34" charset="0"/>
                <a:ea typeface="Calibri" panose="020F0502020204030204" pitchFamily="34" charset="0"/>
              </a:rPr>
              <a:t>: 10.3390/nu11040883.</a:t>
            </a:r>
            <a:endParaRPr lang="en-US" sz="1700" dirty="0"/>
          </a:p>
        </p:txBody>
      </p:sp>
    </p:spTree>
    <p:extLst>
      <p:ext uri="{BB962C8B-B14F-4D97-AF65-F5344CB8AC3E}">
        <p14:creationId xmlns:p14="http://schemas.microsoft.com/office/powerpoint/2010/main" val="65377214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4CB65-44BF-40AE-AFCD-F5F54D736146}"/>
              </a:ext>
            </a:extLst>
          </p:cNvPr>
          <p:cNvSpPr>
            <a:spLocks noGrp="1"/>
          </p:cNvSpPr>
          <p:nvPr>
            <p:ph type="title"/>
          </p:nvPr>
        </p:nvSpPr>
        <p:spPr>
          <a:xfrm>
            <a:off x="1066800" y="642594"/>
            <a:ext cx="10058400" cy="1371600"/>
          </a:xfrm>
        </p:spPr>
        <p:txBody>
          <a:bodyPr>
            <a:normAutofit/>
          </a:bodyPr>
          <a:lstStyle/>
          <a:p>
            <a:r>
              <a:rPr lang="en-US" dirty="0"/>
              <a:t>Testimonials</a:t>
            </a:r>
            <a:br>
              <a:rPr lang="en-US" dirty="0"/>
            </a:br>
            <a:endParaRPr lang="en-US" dirty="0"/>
          </a:p>
        </p:txBody>
      </p:sp>
      <p:sp>
        <p:nvSpPr>
          <p:cNvPr id="20" name="Rectangle 19">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graphicFrame>
        <p:nvGraphicFramePr>
          <p:cNvPr id="5" name="Content Placeholder 2">
            <a:extLst>
              <a:ext uri="{FF2B5EF4-FFF2-40B4-BE49-F238E27FC236}">
                <a16:creationId xmlns:a16="http://schemas.microsoft.com/office/drawing/2014/main" id="{216ED625-CE98-4756-B828-94FE17AA7320}"/>
              </a:ext>
            </a:extLst>
          </p:cNvPr>
          <p:cNvGraphicFramePr>
            <a:graphicFrameLocks noGrp="1"/>
          </p:cNvGraphicFramePr>
          <p:nvPr>
            <p:ph idx="1"/>
            <p:extLst>
              <p:ext uri="{D42A27DB-BD31-4B8C-83A1-F6EECF244321}">
                <p14:modId xmlns:p14="http://schemas.microsoft.com/office/powerpoint/2010/main" val="948654422"/>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952064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EE170CEA-922E-47A7-AAC7-4099EAAB3F27}"/>
              </a:ext>
            </a:extLst>
          </p:cNvPr>
          <p:cNvSpPr>
            <a:spLocks noGrp="1"/>
          </p:cNvSpPr>
          <p:nvPr>
            <p:ph type="title"/>
          </p:nvPr>
        </p:nvSpPr>
        <p:spPr>
          <a:xfrm>
            <a:off x="1175512" y="870132"/>
            <a:ext cx="9792208" cy="1527078"/>
          </a:xfrm>
        </p:spPr>
        <p:txBody>
          <a:bodyPr>
            <a:normAutofit/>
          </a:bodyPr>
          <a:lstStyle/>
          <a:p>
            <a:pPr algn="ctr"/>
            <a:r>
              <a:rPr lang="en-US" dirty="0"/>
              <a:t>The Use of PDHM for supplementation</a:t>
            </a:r>
            <a:br>
              <a:rPr lang="en-US" dirty="0"/>
            </a:br>
            <a:r>
              <a:rPr lang="en-US" dirty="0"/>
              <a:t>In Hospital</a:t>
            </a:r>
          </a:p>
        </p:txBody>
      </p:sp>
      <p:sp>
        <p:nvSpPr>
          <p:cNvPr id="3" name="Content Placeholder 2">
            <a:extLst>
              <a:ext uri="{FF2B5EF4-FFF2-40B4-BE49-F238E27FC236}">
                <a16:creationId xmlns:a16="http://schemas.microsoft.com/office/drawing/2014/main" id="{F1EF1BE5-290E-4E96-B271-95C4D8EF6676}"/>
              </a:ext>
            </a:extLst>
          </p:cNvPr>
          <p:cNvSpPr>
            <a:spLocks noGrp="1"/>
          </p:cNvSpPr>
          <p:nvPr>
            <p:ph idx="1"/>
          </p:nvPr>
        </p:nvSpPr>
        <p:spPr>
          <a:xfrm>
            <a:off x="1175512" y="2557849"/>
            <a:ext cx="9792208" cy="3407862"/>
          </a:xfrm>
        </p:spPr>
        <p:txBody>
          <a:bodyPr>
            <a:normAutofit/>
          </a:bodyPr>
          <a:lstStyle/>
          <a:p>
            <a:pPr marL="0" indent="0">
              <a:lnSpc>
                <a:spcPct val="100000"/>
              </a:lnSpc>
              <a:buNone/>
            </a:pPr>
            <a:r>
              <a:rPr lang="en-US" sz="1200" dirty="0"/>
              <a:t>Reasons for Supplementation:</a:t>
            </a:r>
          </a:p>
          <a:p>
            <a:pPr>
              <a:lnSpc>
                <a:spcPct val="100000"/>
              </a:lnSpc>
            </a:pPr>
            <a:r>
              <a:rPr lang="en-US" sz="1200" dirty="0"/>
              <a:t>Parent Request- maternal fatigue, not wanting to put baby to breast, not wanting to pump or hand express</a:t>
            </a:r>
          </a:p>
          <a:p>
            <a:pPr>
              <a:lnSpc>
                <a:spcPct val="100000"/>
              </a:lnSpc>
            </a:pPr>
            <a:r>
              <a:rPr lang="en-US" sz="1200" dirty="0"/>
              <a:t>Medical - </a:t>
            </a:r>
            <a:r>
              <a:rPr lang="en-US" sz="1200" b="1" dirty="0"/>
              <a:t>Infant indications			                   Maternal indications</a:t>
            </a:r>
          </a:p>
          <a:p>
            <a:pPr marL="0" indent="0">
              <a:lnSpc>
                <a:spcPct val="100000"/>
              </a:lnSpc>
              <a:buNone/>
            </a:pPr>
            <a:r>
              <a:rPr lang="en-US" sz="1200" dirty="0"/>
              <a:t>	- unable to latch (e.g., Congenital malformation )                           -inadequate milk supply  </a:t>
            </a:r>
          </a:p>
          <a:p>
            <a:pPr marL="0" indent="0">
              <a:lnSpc>
                <a:spcPct val="100000"/>
              </a:lnSpc>
              <a:buNone/>
            </a:pPr>
            <a:r>
              <a:rPr lang="en-US" sz="1200" dirty="0"/>
              <a:t>	-hyperbilirubinemia			                   -primary insufficient glandular tissue</a:t>
            </a:r>
          </a:p>
          <a:p>
            <a:pPr marL="0" indent="0">
              <a:lnSpc>
                <a:spcPct val="100000"/>
              </a:lnSpc>
              <a:buNone/>
            </a:pPr>
            <a:r>
              <a:rPr lang="en-US" sz="1200" dirty="0"/>
              <a:t>	-Weight loss&gt;75% (NEWT)		                   -breast surgery</a:t>
            </a:r>
          </a:p>
          <a:p>
            <a:pPr marL="0" indent="0">
              <a:lnSpc>
                <a:spcPct val="100000"/>
              </a:lnSpc>
              <a:buNone/>
            </a:pPr>
            <a:r>
              <a:rPr lang="en-US" sz="1200" dirty="0"/>
              <a:t>	-Poor milk transfer			                   -contraindicated medication/illness</a:t>
            </a:r>
          </a:p>
          <a:p>
            <a:pPr marL="0" indent="0">
              <a:lnSpc>
                <a:spcPct val="100000"/>
              </a:lnSpc>
              <a:buNone/>
            </a:pPr>
            <a:r>
              <a:rPr lang="en-US" sz="1200" dirty="0"/>
              <a:t>	-Prematurity			                                           -separation of mother/infant with no EBM available</a:t>
            </a:r>
          </a:p>
          <a:p>
            <a:pPr marL="0" indent="0">
              <a:lnSpc>
                <a:spcPct val="100000"/>
              </a:lnSpc>
              <a:buNone/>
            </a:pPr>
            <a:r>
              <a:rPr lang="en-US" sz="1200" dirty="0"/>
              <a:t>	-IUGR/SGA                                                                                                -intolerable pain with breastfeeding</a:t>
            </a:r>
          </a:p>
          <a:p>
            <a:pPr marL="0" indent="0">
              <a:lnSpc>
                <a:spcPct val="100000"/>
              </a:lnSpc>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Mary K. Heid Prenatal Hand Expression of Breast Milk to Reduce Formula Use Postnatally A Capstone Report Submitted in partial fulfillment of the requirements for the degree of Master of Science in Dietetics Practice University of Washington 2019 Capstone Faculty Advisor: Michelle Averill, PhD, RD Nutritional Sciences Program School of Public Health</a:t>
            </a:r>
          </a:p>
          <a:p>
            <a:pPr marL="0" indent="0">
              <a:lnSpc>
                <a:spcPct val="100000"/>
              </a:lnSpc>
              <a:buNone/>
            </a:pPr>
            <a:endParaRPr lang="en-US" sz="1200" dirty="0"/>
          </a:p>
        </p:txBody>
      </p:sp>
    </p:spTree>
    <p:extLst>
      <p:ext uri="{BB962C8B-B14F-4D97-AF65-F5344CB8AC3E}">
        <p14:creationId xmlns:p14="http://schemas.microsoft.com/office/powerpoint/2010/main" val="3564756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txBody>
          <a:bodyPr/>
          <a:lstStyle/>
          <a:p>
            <a:endParaRPr lang="en-US"/>
          </a:p>
        </p:txBody>
      </p:sp>
      <p:pic>
        <p:nvPicPr>
          <p:cNvPr id="4" name="Picture 4" descr="Diagram&#10;&#10;Description automatically generated">
            <a:extLst>
              <a:ext uri="{FF2B5EF4-FFF2-40B4-BE49-F238E27FC236}">
                <a16:creationId xmlns:a16="http://schemas.microsoft.com/office/drawing/2014/main" id="{1121541C-FD4B-4327-A581-533A17B04E10}"/>
              </a:ext>
            </a:extLst>
          </p:cNvPr>
          <p:cNvPicPr>
            <a:picLocks noChangeAspect="1"/>
          </p:cNvPicPr>
          <p:nvPr/>
        </p:nvPicPr>
        <p:blipFill>
          <a:blip r:embed="rId2"/>
          <a:stretch>
            <a:fillRect/>
          </a:stretch>
        </p:blipFill>
        <p:spPr>
          <a:xfrm>
            <a:off x="3797935" y="643467"/>
            <a:ext cx="4596129"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txBody>
          <a:bodyPr/>
          <a:lstStyle/>
          <a:p>
            <a:endParaRPr lang="en-US"/>
          </a:p>
        </p:txBody>
      </p:sp>
    </p:spTree>
    <p:extLst>
      <p:ext uri="{BB962C8B-B14F-4D97-AF65-F5344CB8AC3E}">
        <p14:creationId xmlns:p14="http://schemas.microsoft.com/office/powerpoint/2010/main" val="2724437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A7A821B9-0CFF-4B38-BBA6-D630BD3AF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4592C-BC0D-4DA3-B4F1-35C97AB5B49C}"/>
              </a:ext>
            </a:extLst>
          </p:cNvPr>
          <p:cNvSpPr>
            <a:spLocks noGrp="1"/>
          </p:cNvSpPr>
          <p:nvPr>
            <p:ph type="title"/>
          </p:nvPr>
        </p:nvSpPr>
        <p:spPr>
          <a:xfrm>
            <a:off x="8660189" y="643464"/>
            <a:ext cx="2888344" cy="5571071"/>
          </a:xfrm>
        </p:spPr>
        <p:txBody>
          <a:bodyPr>
            <a:normAutofit/>
          </a:bodyPr>
          <a:lstStyle/>
          <a:p>
            <a:r>
              <a:rPr lang="en-US">
                <a:solidFill>
                  <a:schemeClr val="bg1"/>
                </a:solidFill>
              </a:rPr>
              <a:t>References</a:t>
            </a:r>
          </a:p>
        </p:txBody>
      </p:sp>
      <p:sp>
        <p:nvSpPr>
          <p:cNvPr id="32" name="Rectangle 10">
            <a:extLst>
              <a:ext uri="{FF2B5EF4-FFF2-40B4-BE49-F238E27FC236}">
                <a16:creationId xmlns:a16="http://schemas.microsoft.com/office/drawing/2014/main" id="{C16394E5-E242-48C2-9BFF-BDCB27E4F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4E8EFCA7-18D5-4FA9-867D-374429893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3" y="643464"/>
            <a:ext cx="6909336"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34" name="Rectangle 14">
            <a:extLst>
              <a:ext uri="{FF2B5EF4-FFF2-40B4-BE49-F238E27FC236}">
                <a16:creationId xmlns:a16="http://schemas.microsoft.com/office/drawing/2014/main" id="{EB3182AD-CBBA-42F2-964B-8C8644688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071" y="809244"/>
            <a:ext cx="6583680" cy="5239512"/>
          </a:xfrm>
          <a:prstGeom prst="rect">
            <a:avLst/>
          </a:prstGeom>
          <a:ln w="6350" cap="sq" cmpd="sng" algn="ctr">
            <a:solidFill>
              <a:schemeClr val="tx1">
                <a:lumMod val="50000"/>
                <a:lumOff val="50000"/>
              </a:schemeClr>
            </a:solidFill>
            <a:prstDash val="solid"/>
            <a:miter lim="800000"/>
          </a:ln>
          <a:effectLst/>
        </p:spPr>
        <p:txBody>
          <a:bodyPr/>
          <a:lstStyle/>
          <a:p>
            <a:endParaRPr lang="en-US"/>
          </a:p>
        </p:txBody>
      </p:sp>
      <p:graphicFrame>
        <p:nvGraphicFramePr>
          <p:cNvPr id="35" name="Content Placeholder 2">
            <a:extLst>
              <a:ext uri="{FF2B5EF4-FFF2-40B4-BE49-F238E27FC236}">
                <a16:creationId xmlns:a16="http://schemas.microsoft.com/office/drawing/2014/main" id="{21557943-78A8-42FF-8846-33D4E75DB0BA}"/>
              </a:ext>
            </a:extLst>
          </p:cNvPr>
          <p:cNvGraphicFramePr>
            <a:graphicFrameLocks noGrp="1"/>
          </p:cNvGraphicFramePr>
          <p:nvPr>
            <p:ph idx="1"/>
            <p:extLst>
              <p:ext uri="{D42A27DB-BD31-4B8C-83A1-F6EECF244321}">
                <p14:modId xmlns:p14="http://schemas.microsoft.com/office/powerpoint/2010/main" val="2383734383"/>
              </p:ext>
            </p:extLst>
          </p:nvPr>
        </p:nvGraphicFramePr>
        <p:xfrm>
          <a:off x="1286615" y="1286931"/>
          <a:ext cx="5668310" cy="428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01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8671F4DC-A595-4E26-BDED-3CA2EA1D8324}"/>
              </a:ext>
            </a:extLst>
          </p:cNvPr>
          <p:cNvSpPr>
            <a:spLocks noGrp="1"/>
          </p:cNvSpPr>
          <p:nvPr>
            <p:ph type="title"/>
          </p:nvPr>
        </p:nvSpPr>
        <p:spPr>
          <a:xfrm>
            <a:off x="1066800" y="642594"/>
            <a:ext cx="10058400" cy="1371600"/>
          </a:xfrm>
        </p:spPr>
        <p:txBody>
          <a:bodyPr>
            <a:normAutofit/>
          </a:bodyPr>
          <a:lstStyle/>
          <a:p>
            <a:pPr algn="ctr"/>
            <a:r>
              <a:rPr lang="en-US"/>
              <a:t>Learning objectives</a:t>
            </a:r>
          </a:p>
        </p:txBody>
      </p:sp>
      <p:graphicFrame>
        <p:nvGraphicFramePr>
          <p:cNvPr id="5" name="Content Placeholder 2">
            <a:extLst>
              <a:ext uri="{FF2B5EF4-FFF2-40B4-BE49-F238E27FC236}">
                <a16:creationId xmlns:a16="http://schemas.microsoft.com/office/drawing/2014/main" id="{9FF81059-9947-4281-A2E9-0884514F173A}"/>
              </a:ext>
            </a:extLst>
          </p:cNvPr>
          <p:cNvGraphicFramePr>
            <a:graphicFrameLocks noGrp="1"/>
          </p:cNvGraphicFramePr>
          <p:nvPr>
            <p:ph idx="1"/>
            <p:extLst>
              <p:ext uri="{D42A27DB-BD31-4B8C-83A1-F6EECF244321}">
                <p14:modId xmlns:p14="http://schemas.microsoft.com/office/powerpoint/2010/main" val="419267502"/>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856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2CABFA69-E8CA-4EBB-A83A-96FFBA37242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2838" r="9091" b="15737"/>
          <a:stretch/>
        </p:blipFill>
        <p:spPr>
          <a:xfrm>
            <a:off x="20" y="-1"/>
            <a:ext cx="12191980" cy="6857999"/>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54431-8A63-44DE-865D-56F54D746C92}"/>
              </a:ext>
            </a:extLst>
          </p:cNvPr>
          <p:cNvSpPr>
            <a:spLocks noGrp="1"/>
          </p:cNvSpPr>
          <p:nvPr>
            <p:ph type="title"/>
          </p:nvPr>
        </p:nvSpPr>
        <p:spPr>
          <a:xfrm>
            <a:off x="774043" y="727626"/>
            <a:ext cx="4602152" cy="1718225"/>
          </a:xfrm>
        </p:spPr>
        <p:txBody>
          <a:bodyPr>
            <a:normAutofit/>
          </a:bodyPr>
          <a:lstStyle/>
          <a:p>
            <a:r>
              <a:rPr lang="en-US" sz="4400" b="1" dirty="0"/>
              <a:t>Terminology</a:t>
            </a:r>
          </a:p>
        </p:txBody>
      </p:sp>
      <p:sp>
        <p:nvSpPr>
          <p:cNvPr id="3" name="Content Placeholder 2">
            <a:extLst>
              <a:ext uri="{FF2B5EF4-FFF2-40B4-BE49-F238E27FC236}">
                <a16:creationId xmlns:a16="http://schemas.microsoft.com/office/drawing/2014/main" id="{301CF382-33C5-48AD-BC57-D4C1BC263A26}"/>
              </a:ext>
            </a:extLst>
          </p:cNvPr>
          <p:cNvSpPr>
            <a:spLocks noGrp="1"/>
          </p:cNvSpPr>
          <p:nvPr>
            <p:ph idx="1"/>
          </p:nvPr>
        </p:nvSpPr>
        <p:spPr>
          <a:xfrm>
            <a:off x="774043" y="2538920"/>
            <a:ext cx="4602152" cy="3480066"/>
          </a:xfrm>
        </p:spPr>
        <p:txBody>
          <a:bodyPr>
            <a:normAutofit/>
          </a:bodyPr>
          <a:lstStyle/>
          <a:p>
            <a:pPr marL="0" indent="0">
              <a:buNone/>
            </a:pPr>
            <a:r>
              <a:rPr lang="en-US" sz="2000" dirty="0"/>
              <a:t>Removing milk from the breast during pregnancy has interchangeable names/titles</a:t>
            </a:r>
          </a:p>
          <a:p>
            <a:pPr marL="342900" indent="-342900">
              <a:buFont typeface="+mj-lt"/>
              <a:buAutoNum type="arabicPeriod"/>
            </a:pPr>
            <a:r>
              <a:rPr lang="en-US" sz="2000" dirty="0"/>
              <a:t>Prenatal Hand Expression</a:t>
            </a:r>
          </a:p>
          <a:p>
            <a:pPr marL="342900" indent="-342900">
              <a:buFont typeface="+mj-lt"/>
              <a:buAutoNum type="arabicPeriod"/>
            </a:pPr>
            <a:r>
              <a:rPr lang="en-US" sz="2000" dirty="0"/>
              <a:t>Antenatal milk expression (AME)</a:t>
            </a:r>
          </a:p>
          <a:p>
            <a:pPr marL="342900" indent="-342900">
              <a:buFont typeface="+mj-lt"/>
              <a:buAutoNum type="arabicPeriod"/>
            </a:pPr>
            <a:r>
              <a:rPr lang="en-US" sz="2000" dirty="0"/>
              <a:t>Colostrum Harvesting</a:t>
            </a:r>
          </a:p>
          <a:p>
            <a:pPr marL="0" indent="0">
              <a:buNone/>
            </a:pPr>
            <a:endParaRPr lang="en-US" dirty="0"/>
          </a:p>
          <a:p>
            <a:pPr marL="0" indent="0">
              <a:buNone/>
            </a:pPr>
            <a:endParaRPr lang="en-US" dirty="0"/>
          </a:p>
        </p:txBody>
      </p:sp>
      <p:sp>
        <p:nvSpPr>
          <p:cNvPr id="8" name="TextBox 7">
            <a:extLst>
              <a:ext uri="{FF2B5EF4-FFF2-40B4-BE49-F238E27FC236}">
                <a16:creationId xmlns:a16="http://schemas.microsoft.com/office/drawing/2014/main" id="{00574FAC-8411-4D9E-BE3F-8EA018A01AB8}"/>
              </a:ext>
            </a:extLst>
          </p:cNvPr>
          <p:cNvSpPr txBox="1"/>
          <p:nvPr/>
        </p:nvSpPr>
        <p:spPr>
          <a:xfrm>
            <a:off x="9400851" y="6657943"/>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ompatiblewithjoy-trisomy18.blogspot.com/2013/01/is-what-were-asking-for-really-too-much.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4711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BA474081-399B-4BFB-A2D1-C8E752437228}"/>
              </a:ext>
            </a:extLst>
          </p:cNvPr>
          <p:cNvSpPr>
            <a:spLocks noGrp="1"/>
          </p:cNvSpPr>
          <p:nvPr>
            <p:ph type="title"/>
          </p:nvPr>
        </p:nvSpPr>
        <p:spPr>
          <a:xfrm>
            <a:off x="1066800" y="642594"/>
            <a:ext cx="10058400" cy="1371600"/>
          </a:xfrm>
        </p:spPr>
        <p:txBody>
          <a:bodyPr>
            <a:normAutofit/>
          </a:bodyPr>
          <a:lstStyle/>
          <a:p>
            <a:pPr algn="ctr"/>
            <a:r>
              <a:rPr lang="en-US"/>
              <a:t>Poll Questions</a:t>
            </a:r>
          </a:p>
        </p:txBody>
      </p:sp>
      <p:graphicFrame>
        <p:nvGraphicFramePr>
          <p:cNvPr id="5" name="Content Placeholder 2">
            <a:extLst>
              <a:ext uri="{FF2B5EF4-FFF2-40B4-BE49-F238E27FC236}">
                <a16:creationId xmlns:a16="http://schemas.microsoft.com/office/drawing/2014/main" id="{4B445336-3DDD-49E2-974A-C50243F083F7}"/>
              </a:ext>
            </a:extLst>
          </p:cNvPr>
          <p:cNvGraphicFramePr>
            <a:graphicFrameLocks noGrp="1"/>
          </p:cNvGraphicFramePr>
          <p:nvPr>
            <p:ph idx="1"/>
            <p:extLst>
              <p:ext uri="{D42A27DB-BD31-4B8C-83A1-F6EECF244321}">
                <p14:modId xmlns:p14="http://schemas.microsoft.com/office/powerpoint/2010/main" val="2303595413"/>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18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 name="Rectangle 4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2" name="Rectangle 4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93" name="Rectangle 4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94" name="Rectangle 4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95" name="Group 5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2" name="Straight Connector 5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96" name="Rectangle 5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th winding through a grassy field">
            <a:extLst>
              <a:ext uri="{FF2B5EF4-FFF2-40B4-BE49-F238E27FC236}">
                <a16:creationId xmlns:a16="http://schemas.microsoft.com/office/drawing/2014/main" id="{6BE90CEC-4EA4-46A4-8D1F-D473C98FB02A}"/>
              </a:ext>
            </a:extLst>
          </p:cNvPr>
          <p:cNvPicPr>
            <a:picLocks noChangeAspect="1"/>
          </p:cNvPicPr>
          <p:nvPr/>
        </p:nvPicPr>
        <p:blipFill rotWithShape="1">
          <a:blip r:embed="rId2"/>
          <a:srcRect t="3664" b="12066"/>
          <a:stretch/>
        </p:blipFill>
        <p:spPr>
          <a:xfrm>
            <a:off x="-3047" y="10"/>
            <a:ext cx="12191999" cy="6857990"/>
          </a:xfrm>
          <a:prstGeom prst="rect">
            <a:avLst/>
          </a:prstGeom>
        </p:spPr>
      </p:pic>
      <p:sp>
        <p:nvSpPr>
          <p:cNvPr id="197" name="Rectangle 57">
            <a:extLst>
              <a:ext uri="{FF2B5EF4-FFF2-40B4-BE49-F238E27FC236}">
                <a16:creationId xmlns:a16="http://schemas.microsoft.com/office/drawing/2014/main" id="{90DD502A-2D5F-40BF-ADD0-B724C9254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C9482-565A-4E85-99AD-6191CD642638}"/>
              </a:ext>
            </a:extLst>
          </p:cNvPr>
          <p:cNvSpPr>
            <a:spLocks noGrp="1"/>
          </p:cNvSpPr>
          <p:nvPr>
            <p:ph type="title"/>
          </p:nvPr>
        </p:nvSpPr>
        <p:spPr>
          <a:xfrm>
            <a:off x="643466" y="2449742"/>
            <a:ext cx="10905059" cy="15240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83000"/>
              </a:lnSpc>
            </a:pPr>
            <a:r>
              <a:rPr lang="en-US" sz="3600" cap="all" spc="-100">
                <a:solidFill>
                  <a:schemeClr val="bg1"/>
                </a:solidFill>
              </a:rPr>
              <a:t>My Journey </a:t>
            </a:r>
            <a:endParaRPr lang="en-US" sz="3600" cap="all" spc="-100" dirty="0">
              <a:solidFill>
                <a:schemeClr val="bg1"/>
              </a:solidFill>
            </a:endParaRPr>
          </a:p>
        </p:txBody>
      </p:sp>
      <p:sp>
        <p:nvSpPr>
          <p:cNvPr id="3" name="Content Placeholder 2">
            <a:extLst>
              <a:ext uri="{FF2B5EF4-FFF2-40B4-BE49-F238E27FC236}">
                <a16:creationId xmlns:a16="http://schemas.microsoft.com/office/drawing/2014/main" id="{80E112B6-C44E-4C37-AF6D-6B16D74AA049}"/>
              </a:ext>
            </a:extLst>
          </p:cNvPr>
          <p:cNvSpPr>
            <a:spLocks noGrp="1"/>
          </p:cNvSpPr>
          <p:nvPr>
            <p:ph idx="1"/>
          </p:nvPr>
        </p:nvSpPr>
        <p:spPr>
          <a:xfrm>
            <a:off x="643466" y="4133135"/>
            <a:ext cx="10902016" cy="100876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lnSpc>
                <a:spcPct val="100000"/>
              </a:lnSpc>
              <a:spcBef>
                <a:spcPts val="0"/>
              </a:spcBef>
              <a:spcAft>
                <a:spcPts val="600"/>
              </a:spcAft>
              <a:buNone/>
            </a:pPr>
            <a:r>
              <a:rPr lang="en-US" sz="2000" spc="80">
                <a:solidFill>
                  <a:schemeClr val="bg1"/>
                </a:solidFill>
              </a:rPr>
              <a:t>Getting things started in Central MN</a:t>
            </a:r>
            <a:endParaRPr lang="en-US" sz="2000" spc="80" dirty="0">
              <a:solidFill>
                <a:schemeClr val="bg1"/>
              </a:solidFill>
            </a:endParaRPr>
          </a:p>
        </p:txBody>
      </p:sp>
      <p:cxnSp>
        <p:nvCxnSpPr>
          <p:cNvPr id="198" name="Straight Connector 5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8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7502-46BB-4051-B1D2-0C75D652DA3B}"/>
              </a:ext>
            </a:extLst>
          </p:cNvPr>
          <p:cNvSpPr>
            <a:spLocks noGrp="1"/>
          </p:cNvSpPr>
          <p:nvPr>
            <p:ph type="title"/>
          </p:nvPr>
        </p:nvSpPr>
        <p:spPr>
          <a:xfrm>
            <a:off x="6579450" y="727627"/>
            <a:ext cx="4957553" cy="1645920"/>
          </a:xfrm>
        </p:spPr>
        <p:txBody>
          <a:bodyPr>
            <a:normAutofit/>
          </a:bodyPr>
          <a:lstStyle/>
          <a:p>
            <a:r>
              <a:rPr lang="en-US"/>
              <a:t>Getting Folks on Board</a:t>
            </a:r>
          </a:p>
        </p:txBody>
      </p:sp>
      <p:sp>
        <p:nvSpPr>
          <p:cNvPr id="29" name="Rectangle 2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31" name="Rectangle 3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B419A3CD-5C9D-4D28-9BF6-5B05E8C00CF2}"/>
              </a:ext>
            </a:extLst>
          </p:cNvPr>
          <p:cNvSpPr>
            <a:spLocks noGrp="1"/>
          </p:cNvSpPr>
          <p:nvPr>
            <p:ph idx="1"/>
          </p:nvPr>
        </p:nvSpPr>
        <p:spPr>
          <a:xfrm>
            <a:off x="6579450" y="2538919"/>
            <a:ext cx="4957554" cy="3496120"/>
          </a:xfrm>
        </p:spPr>
        <p:txBody>
          <a:bodyPr>
            <a:normAutofit/>
          </a:bodyPr>
          <a:lstStyle/>
          <a:p>
            <a:r>
              <a:rPr lang="en-US" dirty="0"/>
              <a:t>Patient</a:t>
            </a:r>
          </a:p>
          <a:p>
            <a:r>
              <a:rPr lang="en-US" dirty="0"/>
              <a:t>Providers</a:t>
            </a:r>
          </a:p>
          <a:p>
            <a:r>
              <a:rPr lang="en-US" dirty="0"/>
              <a:t>Childbirth Educators</a:t>
            </a:r>
          </a:p>
          <a:p>
            <a:r>
              <a:rPr lang="en-US" dirty="0"/>
              <a:t>WIC</a:t>
            </a:r>
          </a:p>
          <a:p>
            <a:r>
              <a:rPr lang="en-US" dirty="0"/>
              <a:t>Public Health</a:t>
            </a:r>
          </a:p>
          <a:p>
            <a:r>
              <a:rPr lang="en-US" dirty="0"/>
              <a:t>Community</a:t>
            </a:r>
          </a:p>
        </p:txBody>
      </p:sp>
      <p:pic>
        <p:nvPicPr>
          <p:cNvPr id="6" name="Picture 5" descr="One in a crowd">
            <a:extLst>
              <a:ext uri="{FF2B5EF4-FFF2-40B4-BE49-F238E27FC236}">
                <a16:creationId xmlns:a16="http://schemas.microsoft.com/office/drawing/2014/main" id="{38068192-260D-417F-A341-354BCBD24211}"/>
              </a:ext>
            </a:extLst>
          </p:cNvPr>
          <p:cNvPicPr>
            <a:picLocks noChangeAspect="1"/>
          </p:cNvPicPr>
          <p:nvPr/>
        </p:nvPicPr>
        <p:blipFill>
          <a:blip r:embed="rId2"/>
          <a:stretch>
            <a:fillRect/>
          </a:stretch>
        </p:blipFill>
        <p:spPr>
          <a:xfrm>
            <a:off x="885217" y="892220"/>
            <a:ext cx="5054517" cy="5073560"/>
          </a:xfrm>
          <a:prstGeom prst="rect">
            <a:avLst/>
          </a:prstGeom>
        </p:spPr>
      </p:pic>
    </p:spTree>
    <p:extLst>
      <p:ext uri="{BB962C8B-B14F-4D97-AF65-F5344CB8AC3E}">
        <p14:creationId xmlns:p14="http://schemas.microsoft.com/office/powerpoint/2010/main" val="1505864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29C02FE3-C5DD-470A-B209-00CFF9879D79}"/>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Finding some evidence</a:t>
            </a:r>
          </a:p>
        </p:txBody>
      </p:sp>
      <p:sp>
        <p:nvSpPr>
          <p:cNvPr id="3" name="Content Placeholder 2">
            <a:extLst>
              <a:ext uri="{FF2B5EF4-FFF2-40B4-BE49-F238E27FC236}">
                <a16:creationId xmlns:a16="http://schemas.microsoft.com/office/drawing/2014/main" id="{C23EF400-62C8-4055-8D44-C8596B4B4D29}"/>
              </a:ext>
            </a:extLst>
          </p:cNvPr>
          <p:cNvSpPr>
            <a:spLocks noGrp="1"/>
          </p:cNvSpPr>
          <p:nvPr>
            <p:ph idx="1"/>
          </p:nvPr>
        </p:nvSpPr>
        <p:spPr>
          <a:xfrm>
            <a:off x="5478124" y="559477"/>
            <a:ext cx="5647076" cy="5475563"/>
          </a:xfrm>
        </p:spPr>
        <p:txBody>
          <a:bodyPr anchor="ctr">
            <a:normAutofit/>
          </a:bodyPr>
          <a:lstStyle/>
          <a:p>
            <a:pPr marL="0" indent="0">
              <a:lnSpc>
                <a:spcPct val="100000"/>
              </a:lnSpc>
              <a:buNone/>
            </a:pPr>
            <a:r>
              <a:rPr lang="en-US" sz="1600" dirty="0"/>
              <a:t>   In a randomized controlled trial published in Oct. 2019</a:t>
            </a:r>
            <a:endParaRPr lang="en-US" sz="1600" dirty="0">
              <a:effectLst/>
              <a:latin typeface="Segoe UI" panose="020B0502040204020203" pitchFamily="34" charset="0"/>
              <a:ea typeface="Times New Roman" panose="02020603050405020304" pitchFamily="18" charset="0"/>
            </a:endParaRPr>
          </a:p>
          <a:p>
            <a:pPr>
              <a:lnSpc>
                <a:spcPct val="100000"/>
              </a:lnSpc>
            </a:pPr>
            <a:r>
              <a:rPr lang="en-US" sz="1600" dirty="0">
                <a:effectLst/>
                <a:latin typeface="Segoe UI" panose="020B0502040204020203" pitchFamily="34" charset="0"/>
                <a:ea typeface="Times New Roman" panose="02020603050405020304" pitchFamily="18" charset="0"/>
              </a:rPr>
              <a:t>Women perceived multiple benefits of AME (antenatal milk expression), most notably that it increased their confidence that they would be able to make milk and breastfeed successfully postpartum. </a:t>
            </a:r>
          </a:p>
          <a:p>
            <a:pPr>
              <a:lnSpc>
                <a:spcPct val="100000"/>
              </a:lnSpc>
            </a:pPr>
            <a:r>
              <a:rPr lang="en-US" sz="1600" dirty="0">
                <a:effectLst/>
                <a:latin typeface="Segoe UI" panose="020B0502040204020203" pitchFamily="34" charset="0"/>
                <a:ea typeface="Times New Roman" panose="02020603050405020304" pitchFamily="18" charset="0"/>
              </a:rPr>
              <a:t>Women expressed some concern that no/little milk expressed could be indicative of postpartum milk production problems. Regarding implementation, women found that the AME protocol fit well into their daily routine. </a:t>
            </a:r>
          </a:p>
          <a:p>
            <a:pPr>
              <a:lnSpc>
                <a:spcPct val="100000"/>
              </a:lnSpc>
            </a:pPr>
            <a:r>
              <a:rPr lang="en-US" sz="1600" dirty="0">
                <a:effectLst/>
                <a:latin typeface="Segoe UI" panose="020B0502040204020203" pitchFamily="34" charset="0"/>
                <a:ea typeface="Times New Roman" panose="02020603050405020304" pitchFamily="18" charset="0"/>
              </a:rPr>
              <a:t>There was mixed feedback regarding comfort with practicing AME in the presence of partners. </a:t>
            </a:r>
          </a:p>
          <a:p>
            <a:pPr>
              <a:lnSpc>
                <a:spcPct val="100000"/>
              </a:lnSpc>
            </a:pPr>
            <a:r>
              <a:rPr lang="en-US" sz="1600" dirty="0">
                <a:effectLst/>
                <a:latin typeface="Segoe UI" panose="020B0502040204020203" pitchFamily="34" charset="0"/>
                <a:ea typeface="Times New Roman" panose="02020603050405020304" pitchFamily="18" charset="0"/>
              </a:rPr>
              <a:t>Reasons for postpartum use of AME milk varied; barriers to provision included inadequate milk storage options at the birth hospital and unsupportive hospital providers/staff.</a:t>
            </a:r>
          </a:p>
          <a:p>
            <a:pPr marL="0" indent="0">
              <a:lnSpc>
                <a:spcPct val="100000"/>
              </a:lnSpc>
              <a:buNone/>
            </a:pPr>
            <a:r>
              <a:rPr lang="en-US" sz="1600" u="sng" dirty="0">
                <a:effectLst/>
                <a:latin typeface="Calibri" panose="020F0502020204030204" pitchFamily="34" charset="0"/>
                <a:ea typeface="Times New Roman" panose="02020603050405020304" pitchFamily="18" charset="0"/>
                <a:cs typeface="Calibri" panose="020F0502020204030204" pitchFamily="34" charset="0"/>
                <a:hlinkClick r:id="rId2"/>
              </a:rPr>
              <a:t>"It gave me so much confidence": First-time U.S. mothers' experiences with antenatal milk expression </a:t>
            </a:r>
            <a:r>
              <a:rPr lang="en-US" sz="1600" dirty="0">
                <a:effectLst/>
                <a:latin typeface="Calibri" panose="020F0502020204030204" pitchFamily="34" charset="0"/>
                <a:ea typeface="Calibri" panose="020F0502020204030204" pitchFamily="34" charset="0"/>
              </a:rPr>
              <a:t>Maternal Child </a:t>
            </a:r>
            <a:r>
              <a:rPr lang="en-US" sz="1600" dirty="0" err="1">
                <a:effectLst/>
                <a:latin typeface="Calibri" panose="020F0502020204030204" pitchFamily="34" charset="0"/>
                <a:ea typeface="Calibri" panose="020F0502020204030204" pitchFamily="34" charset="0"/>
              </a:rPr>
              <a:t>Nutr</a:t>
            </a:r>
            <a:r>
              <a:rPr lang="en-US" sz="1600" dirty="0">
                <a:effectLst/>
                <a:latin typeface="Calibri" panose="020F0502020204030204" pitchFamily="34" charset="0"/>
                <a:ea typeface="Calibri" panose="020F0502020204030204" pitchFamily="34" charset="0"/>
              </a:rPr>
              <a:t>. 2019 Oct;15(4):e12824. </a:t>
            </a:r>
            <a:r>
              <a:rPr lang="en-US" sz="1600" dirty="0" err="1">
                <a:effectLst/>
                <a:latin typeface="Calibri" panose="020F0502020204030204" pitchFamily="34" charset="0"/>
                <a:ea typeface="Calibri" panose="020F0502020204030204" pitchFamily="34" charset="0"/>
              </a:rPr>
              <a:t>doi</a:t>
            </a:r>
            <a:r>
              <a:rPr lang="en-US" sz="1600" dirty="0">
                <a:effectLst/>
                <a:latin typeface="Calibri" panose="020F0502020204030204" pitchFamily="34" charset="0"/>
                <a:ea typeface="Calibri" panose="020F0502020204030204" pitchFamily="34" charset="0"/>
              </a:rPr>
              <a:t>: 10.1111/mcn.12824. </a:t>
            </a:r>
            <a:r>
              <a:rPr lang="en-US" sz="1600" dirty="0" err="1">
                <a:effectLst/>
                <a:latin typeface="Calibri" panose="020F0502020204030204" pitchFamily="34" charset="0"/>
                <a:ea typeface="Calibri" panose="020F0502020204030204" pitchFamily="34" charset="0"/>
              </a:rPr>
              <a:t>Epub</a:t>
            </a:r>
            <a:r>
              <a:rPr lang="en-US" sz="1600" dirty="0">
                <a:effectLst/>
                <a:latin typeface="Calibri" panose="020F0502020204030204" pitchFamily="34" charset="0"/>
                <a:ea typeface="Calibri" panose="020F0502020204030204" pitchFamily="34" charset="0"/>
              </a:rPr>
              <a:t> 2019 May 23.</a:t>
            </a:r>
            <a:endParaRPr lang="en-US" sz="1600" dirty="0">
              <a:effectLst/>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9815740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Person wearing yellow">
            <a:extLst>
              <a:ext uri="{FF2B5EF4-FFF2-40B4-BE49-F238E27FC236}">
                <a16:creationId xmlns:a16="http://schemas.microsoft.com/office/drawing/2014/main" id="{2C97E6C8-78D8-4C04-8818-6F793B78CCEB}"/>
              </a:ext>
            </a:extLst>
          </p:cNvPr>
          <p:cNvPicPr>
            <a:picLocks noChangeAspect="1"/>
          </p:cNvPicPr>
          <p:nvPr/>
        </p:nvPicPr>
        <p:blipFill rotWithShape="1">
          <a:blip r:embed="rId2"/>
          <a:srcRect l="5853" r="52354" b="2"/>
          <a:stretch/>
        </p:blipFill>
        <p:spPr>
          <a:xfrm>
            <a:off x="234696" y="237744"/>
            <a:ext cx="3996183" cy="6382512"/>
          </a:xfrm>
          <a:prstGeom prst="rect">
            <a:avLst/>
          </a:prstGeom>
        </p:spPr>
      </p:pic>
      <p:sp>
        <p:nvSpPr>
          <p:cNvPr id="14" name="Rectangle 13">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8A0C7A8E-C516-4F3B-AEBF-49179F3A2A45}"/>
              </a:ext>
            </a:extLst>
          </p:cNvPr>
          <p:cNvSpPr>
            <a:spLocks noGrp="1"/>
          </p:cNvSpPr>
          <p:nvPr>
            <p:ph type="title"/>
          </p:nvPr>
        </p:nvSpPr>
        <p:spPr>
          <a:xfrm>
            <a:off x="4965192" y="642593"/>
            <a:ext cx="6280826" cy="1295935"/>
          </a:xfrm>
        </p:spPr>
        <p:txBody>
          <a:bodyPr>
            <a:normAutofit/>
          </a:bodyPr>
          <a:lstStyle/>
          <a:p>
            <a:r>
              <a:rPr lang="en-US" dirty="0"/>
              <a:t>To harvest or not ???</a:t>
            </a:r>
            <a:br>
              <a:rPr lang="en-US" dirty="0"/>
            </a:br>
            <a:endParaRPr lang="en-US" dirty="0"/>
          </a:p>
        </p:txBody>
      </p:sp>
      <p:sp>
        <p:nvSpPr>
          <p:cNvPr id="3" name="Content Placeholder 2">
            <a:extLst>
              <a:ext uri="{FF2B5EF4-FFF2-40B4-BE49-F238E27FC236}">
                <a16:creationId xmlns:a16="http://schemas.microsoft.com/office/drawing/2014/main" id="{16D29D85-A11E-42F4-8B9C-A4EC5B02E926}"/>
              </a:ext>
            </a:extLst>
          </p:cNvPr>
          <p:cNvSpPr>
            <a:spLocks noGrp="1"/>
          </p:cNvSpPr>
          <p:nvPr>
            <p:ph idx="1"/>
          </p:nvPr>
        </p:nvSpPr>
        <p:spPr>
          <a:xfrm>
            <a:off x="4965192" y="2006353"/>
            <a:ext cx="6280826" cy="4028687"/>
          </a:xfrm>
        </p:spPr>
        <p:txBody>
          <a:bodyPr>
            <a:normAutofit fontScale="92500" lnSpcReduction="10000"/>
          </a:bodyPr>
          <a:lstStyle/>
          <a:p>
            <a:pPr marL="0" indent="0">
              <a:lnSpc>
                <a:spcPct val="100000"/>
              </a:lnSpc>
              <a:buNone/>
            </a:pPr>
            <a:r>
              <a:rPr lang="en-US" sz="1400" dirty="0"/>
              <a:t>I start this discussion at 28-week prenatal visit if possible</a:t>
            </a:r>
          </a:p>
          <a:p>
            <a:pPr marL="0" indent="0">
              <a:lnSpc>
                <a:spcPct val="100000"/>
              </a:lnSpc>
              <a:buNone/>
            </a:pPr>
            <a:r>
              <a:rPr lang="en-US" sz="1400" dirty="0"/>
              <a:t>Educate to help make decision, utilize handout</a:t>
            </a:r>
          </a:p>
          <a:p>
            <a:pPr marL="0" indent="0">
              <a:lnSpc>
                <a:spcPct val="100000"/>
              </a:lnSpc>
              <a:buNone/>
            </a:pPr>
            <a:r>
              <a:rPr lang="en-US" sz="1400" dirty="0"/>
              <a:t>Discussion with provider</a:t>
            </a:r>
          </a:p>
          <a:p>
            <a:pPr marL="0" indent="0">
              <a:lnSpc>
                <a:spcPct val="100000"/>
              </a:lnSpc>
              <a:buNone/>
            </a:pPr>
            <a:r>
              <a:rPr lang="en-US" sz="1400" b="1" dirty="0"/>
              <a:t>Benefits: </a:t>
            </a:r>
          </a:p>
          <a:p>
            <a:pPr>
              <a:lnSpc>
                <a:spcPct val="100000"/>
              </a:lnSpc>
            </a:pPr>
            <a:r>
              <a:rPr lang="en-US" sz="1400" dirty="0"/>
              <a:t>to have colostrum for managing infant hypoglycemia </a:t>
            </a:r>
          </a:p>
          <a:p>
            <a:pPr>
              <a:lnSpc>
                <a:spcPct val="100000"/>
              </a:lnSpc>
            </a:pPr>
            <a:r>
              <a:rPr lang="en-US" sz="1400" dirty="0"/>
              <a:t>avoid use of formula for supplementing</a:t>
            </a:r>
          </a:p>
          <a:p>
            <a:pPr>
              <a:lnSpc>
                <a:spcPct val="100000"/>
              </a:lnSpc>
            </a:pPr>
            <a:r>
              <a:rPr lang="en-US" sz="1400" dirty="0"/>
              <a:t>avoid early weaning ( 2-3-fold-risk of early breastfeeding cessation assoc. with formula supplementation in hospital)</a:t>
            </a:r>
          </a:p>
          <a:p>
            <a:pPr>
              <a:lnSpc>
                <a:spcPct val="100000"/>
              </a:lnSpc>
            </a:pPr>
            <a:r>
              <a:rPr lang="en-US" sz="1400" dirty="0"/>
              <a:t>Teaches mother to learn how to do hand expression</a:t>
            </a:r>
          </a:p>
          <a:p>
            <a:pPr marL="0" indent="0">
              <a:lnSpc>
                <a:spcPct val="100000"/>
              </a:lnSpc>
              <a:buNone/>
            </a:pPr>
            <a:r>
              <a:rPr lang="en-US" sz="1400" b="1" dirty="0"/>
              <a:t>Concerns:</a:t>
            </a:r>
          </a:p>
          <a:p>
            <a:pPr>
              <a:lnSpc>
                <a:spcPct val="100000"/>
              </a:lnSpc>
            </a:pPr>
            <a:r>
              <a:rPr lang="en-US" sz="1400" dirty="0"/>
              <a:t>That it will cause PTL (preterm labor)</a:t>
            </a:r>
          </a:p>
          <a:p>
            <a:pPr>
              <a:lnSpc>
                <a:spcPct val="100000"/>
              </a:lnSpc>
            </a:pPr>
            <a:r>
              <a:rPr lang="en-US" sz="1400" dirty="0"/>
              <a:t>Can lead to doubt in mothers’ ability if she does not get any colostrum when trying to harvest</a:t>
            </a:r>
          </a:p>
          <a:p>
            <a:pPr>
              <a:lnSpc>
                <a:spcPct val="100000"/>
              </a:lnSpc>
            </a:pPr>
            <a:r>
              <a:rPr lang="en-US" sz="1400" dirty="0"/>
              <a:t>No established evidence to support that this leads to onset of Lactogenesis 2 (milk coming in)</a:t>
            </a:r>
          </a:p>
        </p:txBody>
      </p:sp>
    </p:spTree>
    <p:extLst>
      <p:ext uri="{BB962C8B-B14F-4D97-AF65-F5344CB8AC3E}">
        <p14:creationId xmlns:p14="http://schemas.microsoft.com/office/powerpoint/2010/main" val="14792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4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43">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73" name="Rectangle 45">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74" name="Rectangle 47">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5" name="Group 4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1" name="Straight Connector 50">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6" name="Rectangle 54">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6">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78" name="Rectangle 58">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8B78EF4C-F286-40DB-BD78-2A85AA6E4BEB}"/>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5400" cap="all" spc="-100" dirty="0"/>
              <a:t>Supplies to accomplish this</a:t>
            </a:r>
          </a:p>
        </p:txBody>
      </p:sp>
      <p:sp>
        <p:nvSpPr>
          <p:cNvPr id="3" name="Content Placeholder 2">
            <a:extLst>
              <a:ext uri="{FF2B5EF4-FFF2-40B4-BE49-F238E27FC236}">
                <a16:creationId xmlns:a16="http://schemas.microsoft.com/office/drawing/2014/main" id="{FED14217-91D5-4F75-8339-39A6A37AA529}"/>
              </a:ext>
            </a:extLst>
          </p:cNvPr>
          <p:cNvSpPr>
            <a:spLocks noGrp="1"/>
          </p:cNvSpPr>
          <p:nvPr>
            <p:ph idx="1"/>
          </p:nvPr>
        </p:nvSpPr>
        <p:spPr>
          <a:xfrm>
            <a:off x="5533786" y="4682062"/>
            <a:ext cx="5355264" cy="950976"/>
          </a:xfrm>
        </p:spPr>
        <p:txBody>
          <a:bodyPr vert="horz" lIns="91440" tIns="45720" rIns="91440" bIns="45720" rtlCol="0">
            <a:normAutofit fontScale="85000" lnSpcReduction="10000"/>
          </a:bodyPr>
          <a:lstStyle/>
          <a:p>
            <a:pPr marL="0" indent="0" algn="ctr">
              <a:lnSpc>
                <a:spcPct val="100000"/>
              </a:lnSpc>
              <a:spcBef>
                <a:spcPts val="0"/>
              </a:spcBef>
              <a:spcAft>
                <a:spcPts val="600"/>
              </a:spcAft>
              <a:buNone/>
            </a:pPr>
            <a:r>
              <a:rPr lang="en-US" sz="2000" spc="80" dirty="0">
                <a:solidFill>
                  <a:schemeClr val="tx1">
                    <a:lumMod val="95000"/>
                    <a:lumOff val="5000"/>
                  </a:schemeClr>
                </a:solidFill>
              </a:rPr>
              <a:t>Costs: 1-2 ml sized syringe/caps, 0.13 cents, </a:t>
            </a:r>
          </a:p>
          <a:p>
            <a:pPr marL="0" indent="0" algn="ctr">
              <a:lnSpc>
                <a:spcPct val="100000"/>
              </a:lnSpc>
              <a:spcBef>
                <a:spcPts val="0"/>
              </a:spcBef>
              <a:spcAft>
                <a:spcPts val="600"/>
              </a:spcAft>
              <a:buNone/>
            </a:pPr>
            <a:r>
              <a:rPr lang="en-US" sz="2000" spc="80" dirty="0">
                <a:solidFill>
                  <a:schemeClr val="tx1">
                    <a:lumMod val="95000"/>
                    <a:lumOff val="5000"/>
                  </a:schemeClr>
                </a:solidFill>
              </a:rPr>
              <a:t>Ziploc Bags, .06 each, </a:t>
            </a:r>
          </a:p>
          <a:p>
            <a:pPr marL="0" indent="0" algn="ctr">
              <a:lnSpc>
                <a:spcPct val="100000"/>
              </a:lnSpc>
              <a:spcBef>
                <a:spcPts val="0"/>
              </a:spcBef>
              <a:spcAft>
                <a:spcPts val="600"/>
              </a:spcAft>
              <a:buNone/>
            </a:pPr>
            <a:r>
              <a:rPr lang="en-US" sz="2000" spc="80" dirty="0">
                <a:solidFill>
                  <a:schemeClr val="tx1">
                    <a:lumMod val="95000"/>
                    <a:lumOff val="5000"/>
                  </a:schemeClr>
                </a:solidFill>
              </a:rPr>
              <a:t>Med cups 0.56/100</a:t>
            </a:r>
          </a:p>
        </p:txBody>
      </p:sp>
      <p:pic>
        <p:nvPicPr>
          <p:cNvPr id="5" name="Picture 4">
            <a:extLst>
              <a:ext uri="{FF2B5EF4-FFF2-40B4-BE49-F238E27FC236}">
                <a16:creationId xmlns:a16="http://schemas.microsoft.com/office/drawing/2014/main" id="{EF64DE6B-A501-4726-8D07-40453FCEF218}"/>
              </a:ext>
            </a:extLst>
          </p:cNvPr>
          <p:cNvPicPr>
            <a:picLocks noChangeAspect="1"/>
          </p:cNvPicPr>
          <p:nvPr/>
        </p:nvPicPr>
        <p:blipFill rotWithShape="1">
          <a:blip r:embed="rId2"/>
          <a:srcRect r="3784" b="-2"/>
          <a:stretch/>
        </p:blipFill>
        <p:spPr>
          <a:xfrm rot="5400000">
            <a:off x="-2220" y="1240750"/>
            <a:ext cx="5614416" cy="4376501"/>
          </a:xfrm>
          <a:prstGeom prst="rect">
            <a:avLst/>
          </a:prstGeom>
        </p:spPr>
      </p:pic>
      <p:sp>
        <p:nvSpPr>
          <p:cNvPr id="79" name="Rectangle 60">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0" name="Straight Connector 62">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64">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66">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E34A532A-EA0D-41F9-B458-AF9358EF2F07}">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2E9E5-79AF-4029-8FCA-9C327D54FD8F}">
  <ds:schemaRefs>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{368E0EDE-680F-4EC1-B34D-37783AA89F9D}tf56410444_win32</Template>
  <TotalTime>470</TotalTime>
  <Words>2241</Words>
  <Application>Microsoft Office PowerPoint</Application>
  <PresentationFormat>Widescreen</PresentationFormat>
  <Paragraphs>136</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Next LT Pro</vt:lpstr>
      <vt:lpstr>Avenir Next LT Pro Light</vt:lpstr>
      <vt:lpstr>Calibri</vt:lpstr>
      <vt:lpstr>Garamond</vt:lpstr>
      <vt:lpstr>Segoe UI</vt:lpstr>
      <vt:lpstr>Symbol</vt:lpstr>
      <vt:lpstr>SavonVTI</vt:lpstr>
      <vt:lpstr>Promoting Population Health with the use of Human Milk </vt:lpstr>
      <vt:lpstr>Learning objectives</vt:lpstr>
      <vt:lpstr>Terminology</vt:lpstr>
      <vt:lpstr>Poll Questions</vt:lpstr>
      <vt:lpstr>My Journey </vt:lpstr>
      <vt:lpstr>Getting Folks on Board</vt:lpstr>
      <vt:lpstr>Finding some evidence</vt:lpstr>
      <vt:lpstr>To harvest or not ??? </vt:lpstr>
      <vt:lpstr>Supplies to accomplish this</vt:lpstr>
      <vt:lpstr>Prenatal Hand Expression:  Patient education handout</vt:lpstr>
      <vt:lpstr>Prenatal Hand Expression:  Patient education handout</vt:lpstr>
      <vt:lpstr>Prenatal Hand Expression:  Patient education handout</vt:lpstr>
      <vt:lpstr>Prenatal Hand Expression:  Patient education handout</vt:lpstr>
      <vt:lpstr>How to do hand expression-Video</vt:lpstr>
      <vt:lpstr>Testimonials </vt:lpstr>
      <vt:lpstr>The Use of PDHM for supplementation In Hospital</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Population Health with the use of Human Milk </dc:title>
  <dc:creator>Friebe, Jeanne</dc:creator>
  <cp:lastModifiedBy>Friebe, Jeanne</cp:lastModifiedBy>
  <cp:revision>10</cp:revision>
  <dcterms:created xsi:type="dcterms:W3CDTF">2021-07-22T13:36:05Z</dcterms:created>
  <dcterms:modified xsi:type="dcterms:W3CDTF">2023-09-11T18:41:33Z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